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1" r:id="rId1"/>
  </p:sldMasterIdLst>
  <p:notesMasterIdLst>
    <p:notesMasterId r:id="rId22"/>
  </p:notesMasterIdLst>
  <p:handoutMasterIdLst>
    <p:handoutMasterId r:id="rId23"/>
  </p:handout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3" r:id="rId21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7"/>
    <a:srgbClr val="0033CC"/>
    <a:srgbClr val="5AAFB8"/>
    <a:srgbClr val="003399"/>
    <a:srgbClr val="15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0" autoAdjust="0"/>
    <p:restoredTop sz="66923" autoAdjust="0"/>
  </p:normalViewPr>
  <p:slideViewPr>
    <p:cSldViewPr>
      <p:cViewPr varScale="1">
        <p:scale>
          <a:sx n="57" d="100"/>
          <a:sy n="57" d="100"/>
        </p:scale>
        <p:origin x="183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07E8B-7624-4CD8-943E-FC1D7BCD946B}" type="datetimeFigureOut">
              <a:rPr lang="is-IS" smtClean="0"/>
              <a:t>6.5.2019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90E19-8038-4C07-945E-F202A4E20E2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229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A3056-8C1E-4098-80BC-C1F8B1C4AD7D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862CA-1B41-489F-B306-FFBF92D6C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30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862CA-1B41-489F-B306-FFBF92D6C4C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67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862CA-1B41-489F-B306-FFBF92D6C4C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2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Hæfniviðmið</a:t>
            </a:r>
            <a:r>
              <a:rPr lang="en-GB" dirty="0"/>
              <a:t> (Learning Outcomes)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staðfesting</a:t>
            </a:r>
            <a:r>
              <a:rPr lang="en-GB" dirty="0"/>
              <a:t> á </a:t>
            </a:r>
            <a:r>
              <a:rPr lang="en-GB" dirty="0" err="1"/>
              <a:t>því</a:t>
            </a:r>
            <a:r>
              <a:rPr lang="en-GB" dirty="0"/>
              <a:t> </a:t>
            </a:r>
            <a:r>
              <a:rPr lang="en-GB" dirty="0" err="1"/>
              <a:t>hvaða</a:t>
            </a:r>
            <a:r>
              <a:rPr lang="en-GB" dirty="0"/>
              <a:t> </a:t>
            </a:r>
            <a:r>
              <a:rPr lang="en-GB" dirty="0" err="1"/>
              <a:t>þekkingu</a:t>
            </a:r>
            <a:r>
              <a:rPr lang="en-GB" dirty="0"/>
              <a:t>, </a:t>
            </a:r>
            <a:r>
              <a:rPr lang="en-GB" dirty="0" err="1"/>
              <a:t>hæfni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færni</a:t>
            </a:r>
            <a:r>
              <a:rPr lang="en-GB" dirty="0"/>
              <a:t> </a:t>
            </a:r>
            <a:r>
              <a:rPr lang="en-GB" dirty="0" err="1"/>
              <a:t>nemandi</a:t>
            </a:r>
            <a:r>
              <a:rPr lang="en-GB" dirty="0"/>
              <a:t> </a:t>
            </a:r>
            <a:r>
              <a:rPr lang="en-GB" dirty="0" err="1"/>
              <a:t>býr</a:t>
            </a:r>
            <a:r>
              <a:rPr lang="en-GB" dirty="0"/>
              <a:t> </a:t>
            </a:r>
            <a:r>
              <a:rPr lang="en-GB" dirty="0" err="1"/>
              <a:t>yfir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námi</a:t>
            </a:r>
            <a:r>
              <a:rPr lang="en-GB" dirty="0"/>
              <a:t> </a:t>
            </a:r>
            <a:r>
              <a:rPr lang="en-GB" dirty="0" err="1"/>
              <a:t>loknu</a:t>
            </a:r>
            <a:r>
              <a:rPr lang="en-GB" dirty="0"/>
              <a:t>. </a:t>
            </a:r>
          </a:p>
          <a:p>
            <a:r>
              <a:rPr lang="en-GB" dirty="0"/>
              <a:t> </a:t>
            </a:r>
            <a:r>
              <a:rPr lang="en-GB" dirty="0" err="1"/>
              <a:t>Námsþáttur</a:t>
            </a:r>
            <a:r>
              <a:rPr lang="en-GB" dirty="0"/>
              <a:t> (Units of Learning Outcome)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sá</a:t>
            </a:r>
            <a:r>
              <a:rPr lang="en-GB" dirty="0"/>
              <a:t> </a:t>
            </a:r>
            <a:r>
              <a:rPr lang="en-GB" dirty="0" err="1"/>
              <a:t>þáttur</a:t>
            </a:r>
            <a:r>
              <a:rPr lang="en-GB" dirty="0"/>
              <a:t> </a:t>
            </a:r>
            <a:r>
              <a:rPr lang="en-GB" dirty="0" err="1"/>
              <a:t>prófgráðunnar</a:t>
            </a:r>
            <a:r>
              <a:rPr lang="en-GB" dirty="0"/>
              <a:t> í </a:t>
            </a:r>
            <a:r>
              <a:rPr lang="en-GB" dirty="0" err="1"/>
              <a:t>ákveðnu</a:t>
            </a:r>
            <a:r>
              <a:rPr lang="en-GB" dirty="0"/>
              <a:t> </a:t>
            </a:r>
            <a:r>
              <a:rPr lang="en-GB" dirty="0" err="1"/>
              <a:t>samhengi</a:t>
            </a:r>
            <a:r>
              <a:rPr lang="en-GB" dirty="0"/>
              <a:t> </a:t>
            </a:r>
            <a:r>
              <a:rPr lang="en-GB" dirty="0" err="1"/>
              <a:t>við</a:t>
            </a:r>
            <a:r>
              <a:rPr lang="en-GB" dirty="0"/>
              <a:t> </a:t>
            </a:r>
            <a:r>
              <a:rPr lang="en-GB" dirty="0" err="1"/>
              <a:t>námsferilinn</a:t>
            </a:r>
            <a:r>
              <a:rPr lang="en-GB" dirty="0"/>
              <a:t>, </a:t>
            </a:r>
            <a:r>
              <a:rPr lang="en-GB" dirty="0" err="1"/>
              <a:t>eða</a:t>
            </a:r>
            <a:r>
              <a:rPr lang="en-GB" dirty="0"/>
              <a:t> </a:t>
            </a:r>
            <a:r>
              <a:rPr lang="en-GB" dirty="0" err="1"/>
              <a:t>sjálfstæður</a:t>
            </a:r>
            <a:r>
              <a:rPr lang="en-GB" dirty="0"/>
              <a:t> </a:t>
            </a:r>
            <a:r>
              <a:rPr lang="en-GB" dirty="0" err="1"/>
              <a:t>þáttur</a:t>
            </a:r>
            <a:r>
              <a:rPr lang="en-GB" dirty="0"/>
              <a:t> í </a:t>
            </a:r>
            <a:r>
              <a:rPr lang="en-GB" dirty="0" err="1"/>
              <a:t>námsferlinu</a:t>
            </a:r>
            <a:r>
              <a:rPr lang="en-GB" dirty="0"/>
              <a:t>,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hægt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staðfesta</a:t>
            </a:r>
            <a:r>
              <a:rPr lang="en-GB" dirty="0"/>
              <a:t>, </a:t>
            </a:r>
            <a:r>
              <a:rPr lang="en-GB" dirty="0" err="1"/>
              <a:t>viðurkenna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meta. </a:t>
            </a:r>
            <a:r>
              <a:rPr lang="en-GB" dirty="0" err="1"/>
              <a:t>Námsþátturinn</a:t>
            </a:r>
            <a:r>
              <a:rPr lang="en-GB" dirty="0"/>
              <a:t> </a:t>
            </a:r>
            <a:r>
              <a:rPr lang="en-GB" dirty="0" err="1"/>
              <a:t>getur</a:t>
            </a:r>
            <a:r>
              <a:rPr lang="en-GB" dirty="0"/>
              <a:t> </a:t>
            </a:r>
            <a:r>
              <a:rPr lang="en-GB" dirty="0" err="1"/>
              <a:t>verið</a:t>
            </a:r>
            <a:r>
              <a:rPr lang="en-GB" dirty="0"/>
              <a:t> </a:t>
            </a:r>
            <a:r>
              <a:rPr lang="en-GB" dirty="0" err="1"/>
              <a:t>hluti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óformlegu</a:t>
            </a:r>
            <a:r>
              <a:rPr lang="en-GB" dirty="0"/>
              <a:t> </a:t>
            </a:r>
            <a:r>
              <a:rPr lang="en-GB" dirty="0" err="1"/>
              <a:t>námi</a:t>
            </a:r>
            <a:r>
              <a:rPr lang="en-GB" dirty="0"/>
              <a:t>. </a:t>
            </a:r>
          </a:p>
          <a:p>
            <a:r>
              <a:rPr lang="en-GB" dirty="0"/>
              <a:t> </a:t>
            </a:r>
            <a:r>
              <a:rPr lang="en-GB" dirty="0" err="1"/>
              <a:t>Námseining</a:t>
            </a:r>
            <a:r>
              <a:rPr lang="en-GB" dirty="0"/>
              <a:t> (Credits)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sú</a:t>
            </a:r>
            <a:r>
              <a:rPr lang="en-GB" dirty="0"/>
              <a:t> </a:t>
            </a:r>
            <a:r>
              <a:rPr lang="en-GB" dirty="0" err="1"/>
              <a:t>eining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gefin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í „</a:t>
            </a:r>
            <a:r>
              <a:rPr lang="en-GB" dirty="0" err="1"/>
              <a:t>heimalandinu</a:t>
            </a:r>
            <a:r>
              <a:rPr lang="en-GB" dirty="0"/>
              <a:t>“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sýnir</a:t>
            </a:r>
            <a:r>
              <a:rPr lang="en-GB" dirty="0"/>
              <a:t> </a:t>
            </a:r>
            <a:r>
              <a:rPr lang="en-GB" dirty="0" err="1"/>
              <a:t>fram</a:t>
            </a:r>
            <a:r>
              <a:rPr lang="en-GB" dirty="0"/>
              <a:t> á </a:t>
            </a:r>
            <a:r>
              <a:rPr lang="en-GB" dirty="0" err="1"/>
              <a:t>þá</a:t>
            </a:r>
            <a:r>
              <a:rPr lang="en-GB" dirty="0"/>
              <a:t> </a:t>
            </a:r>
            <a:r>
              <a:rPr lang="en-GB" dirty="0" err="1"/>
              <a:t>hæfni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nemandi</a:t>
            </a:r>
            <a:r>
              <a:rPr lang="en-GB" dirty="0"/>
              <a:t> </a:t>
            </a:r>
            <a:r>
              <a:rPr lang="en-GB" dirty="0" err="1"/>
              <a:t>hefur</a:t>
            </a:r>
            <a:r>
              <a:rPr lang="en-GB" dirty="0"/>
              <a:t> </a:t>
            </a:r>
            <a:r>
              <a:rPr lang="en-GB" dirty="0" err="1"/>
              <a:t>öðlast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metin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viðurkennd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hluti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viðurkenndu</a:t>
            </a:r>
            <a:r>
              <a:rPr lang="en-GB" dirty="0"/>
              <a:t> </a:t>
            </a:r>
            <a:r>
              <a:rPr lang="en-GB" dirty="0" err="1"/>
              <a:t>námi</a:t>
            </a:r>
            <a:r>
              <a:rPr lang="en-GB" dirty="0"/>
              <a:t>. </a:t>
            </a:r>
          </a:p>
          <a:p>
            <a:r>
              <a:rPr lang="en-GB" dirty="0"/>
              <a:t> ECVET </a:t>
            </a:r>
            <a:r>
              <a:rPr lang="en-GB" dirty="0" err="1"/>
              <a:t>einingar</a:t>
            </a:r>
            <a:r>
              <a:rPr lang="en-GB" dirty="0"/>
              <a:t> </a:t>
            </a:r>
            <a:r>
              <a:rPr lang="en-GB" dirty="0" err="1"/>
              <a:t>lýsa</a:t>
            </a:r>
            <a:r>
              <a:rPr lang="en-GB" dirty="0"/>
              <a:t> „</a:t>
            </a:r>
            <a:r>
              <a:rPr lang="en-GB" dirty="0" err="1"/>
              <a:t>virði</a:t>
            </a:r>
            <a:r>
              <a:rPr lang="en-GB" dirty="0"/>
              <a:t>“ </a:t>
            </a:r>
            <a:r>
              <a:rPr lang="en-GB" dirty="0" err="1"/>
              <a:t>hæfniviðmiða</a:t>
            </a:r>
            <a:r>
              <a:rPr lang="en-GB" dirty="0"/>
              <a:t> </a:t>
            </a:r>
            <a:r>
              <a:rPr lang="en-GB" dirty="0" err="1"/>
              <a:t>hverju</a:t>
            </a:r>
            <a:r>
              <a:rPr lang="en-GB" dirty="0"/>
              <a:t> </a:t>
            </a:r>
            <a:r>
              <a:rPr lang="en-GB" dirty="0" err="1"/>
              <a:t>sinni</a:t>
            </a:r>
            <a:r>
              <a:rPr lang="en-GB" dirty="0"/>
              <a:t>. </a:t>
            </a:r>
          </a:p>
          <a:p>
            <a:r>
              <a:rPr lang="en-GB" dirty="0"/>
              <a:t> </a:t>
            </a:r>
            <a:r>
              <a:rPr lang="en-GB" dirty="0" err="1"/>
              <a:t>Gagnkvæmt</a:t>
            </a:r>
            <a:r>
              <a:rPr lang="en-GB" dirty="0"/>
              <a:t> </a:t>
            </a:r>
            <a:r>
              <a:rPr lang="en-GB" dirty="0" err="1"/>
              <a:t>traust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grundvöllurinn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árangri</a:t>
            </a:r>
            <a:r>
              <a:rPr lang="en-GB" dirty="0"/>
              <a:t>. </a:t>
            </a:r>
            <a:r>
              <a:rPr lang="en-GB" dirty="0" err="1"/>
              <a:t>Skriflegt</a:t>
            </a:r>
            <a:r>
              <a:rPr lang="en-GB" dirty="0"/>
              <a:t> </a:t>
            </a:r>
            <a:r>
              <a:rPr lang="en-GB" dirty="0" err="1"/>
              <a:t>samkomulag</a:t>
            </a:r>
            <a:r>
              <a:rPr lang="en-GB" dirty="0"/>
              <a:t> (Memorandum of Understanding) um </a:t>
            </a:r>
            <a:r>
              <a:rPr lang="en-GB" dirty="0" err="1"/>
              <a:t>hæfniviðmið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„</a:t>
            </a:r>
            <a:r>
              <a:rPr lang="en-GB" dirty="0" err="1"/>
              <a:t>virði</a:t>
            </a:r>
            <a:r>
              <a:rPr lang="en-GB" dirty="0"/>
              <a:t>“ </a:t>
            </a:r>
            <a:r>
              <a:rPr lang="en-GB" dirty="0" err="1"/>
              <a:t>þeirra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hlutverk</a:t>
            </a:r>
            <a:r>
              <a:rPr lang="en-GB" dirty="0"/>
              <a:t> </a:t>
            </a:r>
            <a:r>
              <a:rPr lang="en-GB" dirty="0" err="1"/>
              <a:t>hvers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eins</a:t>
            </a:r>
            <a:r>
              <a:rPr lang="en-GB" dirty="0"/>
              <a:t> í </a:t>
            </a:r>
            <a:r>
              <a:rPr lang="en-GB" dirty="0" err="1"/>
              <a:t>ferlinu</a:t>
            </a:r>
            <a:r>
              <a:rPr lang="en-GB" dirty="0"/>
              <a:t> (Learning Agreements)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það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tryggir</a:t>
            </a:r>
            <a:r>
              <a:rPr lang="en-GB" dirty="0"/>
              <a:t> </a:t>
            </a:r>
            <a:r>
              <a:rPr lang="en-GB" dirty="0" err="1"/>
              <a:t>áreiðanleika</a:t>
            </a:r>
            <a:r>
              <a:rPr lang="en-GB" dirty="0"/>
              <a:t>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862CA-1B41-489F-B306-FFBF92D6C4C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81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BF4EE-86B0-4CD8-AA38-0E9DA1BBE688}" type="datetime1">
              <a:rPr lang="is-IS" smtClean="0"/>
              <a:t>6.5.2019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9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1EBA-A500-4358-9991-DADF4D1B1936}" type="datetime1">
              <a:rPr lang="is-IS" smtClean="0"/>
              <a:t>6.5.2019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39858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1EBA-A500-4358-9991-DADF4D1B1936}" type="datetime1">
              <a:rPr lang="is-IS" smtClean="0"/>
              <a:t>6.5.2019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504477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1EBA-A500-4358-9991-DADF4D1B1936}" type="datetime1">
              <a:rPr lang="is-IS" smtClean="0"/>
              <a:t>6.5.2019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252947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DD67-D331-4DD1-BC9B-08B1B2570187}" type="datetime1">
              <a:rPr lang="is-IS" smtClean="0"/>
              <a:t>6.5.2019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90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A9B5-1F63-4205-BCA5-FF3B4DB76218}" type="datetime1">
              <a:rPr lang="is-IS" smtClean="0"/>
              <a:t>6.5.2019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68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36225" y="6041361"/>
            <a:ext cx="993161" cy="365125"/>
          </a:xfrm>
        </p:spPr>
        <p:txBody>
          <a:bodyPr/>
          <a:lstStyle/>
          <a:p>
            <a:fld id="{C968284A-8ABA-4058-9D20-D566966D3F8C}" type="datetime1">
              <a:rPr lang="is-IS" smtClean="0"/>
              <a:t>6.5.2019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9997" y="6041361"/>
            <a:ext cx="5922332" cy="365125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02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6BA1-EF27-466A-BF5A-F978E8576BD1}" type="datetime1">
              <a:rPr lang="is-IS" smtClean="0"/>
              <a:t>6.5.2019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3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34A7-59DA-4B28-AAA2-6C8E4D35816D}" type="datetime1">
              <a:rPr lang="is-IS" smtClean="0"/>
              <a:t>6.5.2019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8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648A-1AD1-4867-9EC5-E6A8DC95F8C9}" type="datetime1">
              <a:rPr lang="is-IS" smtClean="0"/>
              <a:t>6.5.2019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4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C6AC-A697-4B3A-964B-0066A6DE2252}" type="datetime1">
              <a:rPr lang="is-IS" smtClean="0"/>
              <a:t>6.5.2019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9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576E-097C-4B37-86DD-EEBEBE12CE71}" type="datetime1">
              <a:rPr lang="is-IS" smtClean="0"/>
              <a:t>6.5.2019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16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CA1A-E0F5-407B-BE38-3B9956528AEB}" type="datetime1">
              <a:rPr lang="is-IS" smtClean="0"/>
              <a:t>6.5.2019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1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32171EBA-A500-4358-9991-DADF4D1B1936}" type="datetime1">
              <a:rPr lang="is-IS" smtClean="0"/>
              <a:t>6.5.2019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08631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7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2171EBA-A500-4358-9991-DADF4D1B1936}" type="datetime1">
              <a:rPr lang="is-IS" smtClean="0"/>
              <a:t>6.5.2019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CBC0A91-223C-4A63-99C3-A8C1F7327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38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vet-toolkit.eu/" TargetMode="External"/><Relationship Id="rId2" Type="http://schemas.openxmlformats.org/officeDocument/2006/relationships/hyperlink" Target="http://www.erasmusplus.is/menntun/ecvet-verkefni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84076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is-IS" dirty="0">
                <a:solidFill>
                  <a:schemeClr val="tx1"/>
                </a:solidFill>
              </a:rPr>
              <a:t>Evrópskt einingakerfi fyrir starfsmenntun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8A86994-A2F2-054C-8144-315594F800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679" y="2564904"/>
            <a:ext cx="3338618" cy="3636963"/>
          </a:xfrm>
        </p:spPr>
      </p:pic>
    </p:spTree>
    <p:extLst>
      <p:ext uri="{BB962C8B-B14F-4D97-AF65-F5344CB8AC3E}">
        <p14:creationId xmlns:p14="http://schemas.microsoft.com/office/powerpoint/2010/main" val="129677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Viljayfirlýsing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Samningur milli þeirra sem taka þátt í samstarfinu.</a:t>
            </a:r>
          </a:p>
          <a:p>
            <a:r>
              <a:rPr lang="is-IS" sz="2200" dirty="0"/>
              <a:t>Myndar ramma um samstarfið.</a:t>
            </a:r>
          </a:p>
          <a:p>
            <a:r>
              <a:rPr lang="is-IS" sz="2200" dirty="0"/>
              <a:t>Inniheldur meginreglur um mat, yfirfærslu og upplýsingar um árangur nemandans erlendis.</a:t>
            </a:r>
          </a:p>
          <a:p>
            <a:endParaRPr lang="is-IS" dirty="0"/>
          </a:p>
          <a:p>
            <a:pPr algn="r">
              <a:buNone/>
            </a:pPr>
            <a:r>
              <a:rPr lang="is-IS" dirty="0"/>
              <a:t>	</a:t>
            </a:r>
            <a:r>
              <a:rPr lang="is-IS" sz="1400" dirty="0"/>
              <a:t>Nánari upplýsingar um viljayfirlýsingu má finna  í bæklingnum </a:t>
            </a:r>
            <a:r>
              <a:rPr lang="is-IS" sz="1400" i="1" dirty="0"/>
              <a:t>Leiðbeiningar fyrir ECVET </a:t>
            </a:r>
            <a:br>
              <a:rPr lang="is-IS" sz="1400" i="1" dirty="0"/>
            </a:br>
            <a:r>
              <a:rPr lang="is-IS" sz="1400" dirty="0"/>
              <a:t>sem gefinn hefur verið út hjá Rannís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C778-BC33-4FB3-AE06-DDDFAB367BFA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Námssamningur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492896"/>
            <a:ext cx="7524003" cy="3913589"/>
          </a:xfrm>
        </p:spPr>
        <p:txBody>
          <a:bodyPr>
            <a:normAutofit/>
          </a:bodyPr>
          <a:lstStyle/>
          <a:p>
            <a:r>
              <a:rPr lang="is-IS" sz="2200" dirty="0"/>
              <a:t>Þarf að undirbúa fyrir hverja námsferð (fyrir hvern einstakling).</a:t>
            </a:r>
          </a:p>
          <a:p>
            <a:r>
              <a:rPr lang="is-IS" sz="2200" dirty="0"/>
              <a:t>Felur í sér samkomulag um þjálfun eins eða fleiri nemenda.</a:t>
            </a:r>
          </a:p>
          <a:p>
            <a:r>
              <a:rPr lang="is-IS" sz="2200" dirty="0"/>
              <a:t>Undirritaður námssamningur er skjal sem lýsir og sannar almennt samvinnu milli tveggja samstarfsaðila.</a:t>
            </a:r>
          </a:p>
          <a:p>
            <a:pPr>
              <a:buNone/>
            </a:pPr>
            <a:endParaRPr lang="is-IS" dirty="0"/>
          </a:p>
          <a:p>
            <a:pPr algn="r">
              <a:buNone/>
            </a:pPr>
            <a:r>
              <a:rPr lang="is-IS" sz="1400" dirty="0"/>
              <a:t>Sjá nánar í </a:t>
            </a:r>
            <a:r>
              <a:rPr lang="is-IS" sz="1400" i="1" dirty="0"/>
              <a:t>Leiðbeiningar fyrir ECVET</a:t>
            </a:r>
            <a:endParaRPr lang="is-IS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19-D924-436B-8AEA-2A50DC8315F4}" type="datetime1">
              <a:rPr lang="is-IS" smtClean="0"/>
              <a:t>6.5.2019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Hæfniviðmið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Það sem nemandinn veit, skilur og getur útfært að námi loknu (sbr. nýja námskrá framhaldsskóla á Íslandi).</a:t>
            </a:r>
          </a:p>
          <a:p>
            <a:r>
              <a:rPr lang="is-IS" sz="2200" dirty="0"/>
              <a:t>Í evrópsku samhengi eru hæfniviðmiðseiningar gefnar fyrir þekkingu, færni og hæfni.</a:t>
            </a:r>
          </a:p>
          <a:p>
            <a:r>
              <a:rPr lang="is-IS" sz="2200" dirty="0"/>
              <a:t>Þessi þrjú hugtök tryggja samræmingu, auðvelda samanburð og tryggja gagnsæi eininganna.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4A97-7D97-4FAB-B081-666F684A79B3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Þekking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sz="2200" dirty="0"/>
              <a:t>Þekking: það sem nemandinn veit eða skilur. Má skipta í ...</a:t>
            </a:r>
          </a:p>
          <a:p>
            <a:pPr marL="514350" indent="-514350">
              <a:buAutoNum type="alphaUcParenR"/>
            </a:pPr>
            <a:r>
              <a:rPr lang="is-IS" sz="2200" dirty="0"/>
              <a:t>Huglæga þekkingu (þekkingu á einhverju, um eitthvað eða einhvern)</a:t>
            </a:r>
          </a:p>
          <a:p>
            <a:pPr marL="514350" indent="-514350">
              <a:buAutoNum type="alphaUcParenR"/>
            </a:pPr>
            <a:r>
              <a:rPr lang="is-IS" sz="2200" dirty="0"/>
              <a:t>Hagnýta þekkingu (þekkingu og mótun á verkum, t.d. hvernig útfæra á verkefni)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C421-AB34-4F2C-934D-A2C3F495A821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Færni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sz="2400" dirty="0"/>
              <a:t>Lýsir því sem nemendur geta gert. Skiptist í ...</a:t>
            </a:r>
          </a:p>
          <a:p>
            <a:pPr marL="514350" indent="-514350">
              <a:buAutoNum type="alphaUcParenR"/>
            </a:pPr>
            <a:r>
              <a:rPr lang="is-IS" sz="2400" dirty="0"/>
              <a:t>Vitsmunalega færni – t.d. að geta reiknað.</a:t>
            </a:r>
          </a:p>
          <a:p>
            <a:pPr marL="514350" indent="-514350">
              <a:buAutoNum type="alphaUcParenR"/>
            </a:pPr>
            <a:r>
              <a:rPr lang="is-IS" sz="2400" dirty="0"/>
              <a:t>Hagnýta færni – t.d. að geta skrúfað, neglt eða saumað.</a:t>
            </a:r>
          </a:p>
          <a:p>
            <a:pPr marL="514350" indent="-514350">
              <a:buAutoNum type="alphaUcParenR"/>
            </a:pPr>
            <a:r>
              <a:rPr lang="is-IS" sz="2400" dirty="0"/>
              <a:t>Færni í samskiptum – þ.e.a.s. að geta tjáð sig munnlega og skriflega.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4637-AC9F-404D-830F-604BCAED82FC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Hæfni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4086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2400" dirty="0"/>
              <a:t>Lýsir hæfileikum til að nota þekkingu og færni í tengslum við atvinnu. Ábyrgð og sjálfstæði eru mikilvæg hugtök. Hæfni felst í tvennu:</a:t>
            </a:r>
          </a:p>
          <a:p>
            <a:pPr marL="514350" indent="-514350">
              <a:buAutoNum type="alphaUcParenR"/>
            </a:pPr>
            <a:r>
              <a:rPr lang="is-IS" sz="2400" dirty="0"/>
              <a:t>Í hvers konar vinnu eða námstengdu samhengi geta nemendur virkjað þekkingu og færni?</a:t>
            </a:r>
          </a:p>
          <a:p>
            <a:pPr marL="514350" indent="-514350">
              <a:buAutoNum type="alphaUcParenR"/>
            </a:pPr>
            <a:r>
              <a:rPr lang="is-IS" sz="2400" dirty="0"/>
              <a:t>Samstarfi og ábyrgð, þ.e.a.s. hversu vel viðkomandi getur tekið ábyrgð á eigin vinnu og annarra.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EFC3-70DC-4663-B67E-069DFC87C9E9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184199"/>
          </a:xfrm>
        </p:spPr>
        <p:txBody>
          <a:bodyPr>
            <a:normAutofit/>
          </a:bodyPr>
          <a:lstStyle/>
          <a:p>
            <a:r>
              <a:rPr lang="is-IS" sz="2400" dirty="0"/>
              <a:t>Erlendi samstarfsaðilinn metur afrakstur námsins (hæfniviðmiðin) til ECVET eininga.</a:t>
            </a:r>
          </a:p>
          <a:p>
            <a:r>
              <a:rPr lang="is-IS" sz="2400" dirty="0"/>
              <a:t>Heimaskólinn skráir hæfniviðmið nemandans sem hluta af námi einstaklingsins, t.d. með einkunn eða staðfestingu á að markmiðum hafi verið náð eða hluta starfsnáms hafi verið lokið.</a:t>
            </a:r>
          </a:p>
          <a:p>
            <a:r>
              <a:rPr lang="is-IS" sz="2400" dirty="0">
                <a:solidFill>
                  <a:schemeClr val="tx1"/>
                </a:solidFill>
              </a:rPr>
              <a:t>Um matið þarf að semja áður en nemandinn leggur af stað í ferðina.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3F2D-4DEA-4055-B241-E39B67CBF758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620688"/>
            <a:ext cx="7524003" cy="796950"/>
          </a:xfrm>
        </p:spPr>
        <p:txBody>
          <a:bodyPr>
            <a:normAutofit fontScale="90000"/>
          </a:bodyPr>
          <a:lstStyle/>
          <a:p>
            <a:br>
              <a:rPr lang="is-IS" dirty="0"/>
            </a:br>
            <a:br>
              <a:rPr lang="is-IS" dirty="0"/>
            </a:br>
            <a:br>
              <a:rPr lang="is-IS" dirty="0"/>
            </a:br>
            <a:br>
              <a:rPr lang="is-IS" dirty="0"/>
            </a:br>
            <a:br>
              <a:rPr lang="is-IS" dirty="0"/>
            </a:br>
            <a:br>
              <a:rPr lang="is-IS" dirty="0"/>
            </a:br>
            <a:br>
              <a:rPr lang="is-IS" dirty="0"/>
            </a:br>
            <a:r>
              <a:rPr lang="is-IS" dirty="0"/>
              <a:t>ECVET og áhugi á starfsmenntun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>
              <a:buNone/>
            </a:pPr>
            <a:endParaRPr lang="is-IS" sz="2800" dirty="0"/>
          </a:p>
          <a:p>
            <a:r>
              <a:rPr lang="is-IS" sz="2800" dirty="0"/>
              <a:t>Auknir möguleikar á starfsmenntun erlendis geta aukið áhuga ungs fólks á verknámi.</a:t>
            </a:r>
          </a:p>
          <a:p>
            <a:r>
              <a:rPr lang="is-IS" sz="2800" dirty="0"/>
              <a:t>Skólar sem bjóða slíka möguleika geta laðað til sín nemendur með útþrá og í greinum þar sem nemar eiga erfitt með að verða sér úti um vinnustaðaþjálfun opnast nýjar leiðir.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7614-15AE-4683-AEC9-D8E5863DC2A7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ECVET á Íslandi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447073"/>
          </a:xfrm>
        </p:spPr>
        <p:txBody>
          <a:bodyPr>
            <a:normAutofit/>
          </a:bodyPr>
          <a:lstStyle/>
          <a:p>
            <a:r>
              <a:rPr lang="is-IS" sz="2400" dirty="0"/>
              <a:t>Starfshópur á vegum Rannís vinnur að kynningu og útbreiðslu ECVET og samstarfi við önnur lönd í Evrópu</a:t>
            </a:r>
          </a:p>
          <a:p>
            <a:r>
              <a:rPr lang="is-IS" sz="2400" dirty="0"/>
              <a:t>Notkun ECVET hefur áhrif á mat á gæðum styrkumsókna hjá evrópskum menntaáætlunum</a:t>
            </a:r>
          </a:p>
          <a:p>
            <a:r>
              <a:rPr lang="is-IS" sz="2400" dirty="0"/>
              <a:t>ECVET hefur verið notað með góðum árangri í erlendum nemaskiptaverkefnum hjá</a:t>
            </a:r>
          </a:p>
          <a:p>
            <a:pPr lvl="1"/>
            <a:r>
              <a:rPr lang="is-IS" sz="2000" dirty="0"/>
              <a:t>Fjölbrautaskólanum í Breiðholti, Menntaskólanum í Kópavogi, Verkmenntaskólanum á Akureyri og Tækniskólanum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284A-8ABA-4058-9D20-D566966D3F8C}" type="datetime1">
              <a:rPr lang="is-IS" smtClean="0"/>
              <a:t>6.5.2019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97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Nú og til framtíðar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375065"/>
          </a:xfrm>
        </p:spPr>
        <p:txBody>
          <a:bodyPr>
            <a:normAutofit fontScale="92500"/>
          </a:bodyPr>
          <a:lstStyle/>
          <a:p>
            <a:r>
              <a:rPr lang="is-IS" sz="2400" dirty="0"/>
              <a:t>ECVET einingar samræmast vel FEIN einingunum í nýrri násskipan framhaldsskólans þar sem ákveðið vinnuframlag nemandans liggur að baki hverri einingu</a:t>
            </a:r>
          </a:p>
          <a:p>
            <a:r>
              <a:rPr lang="is-IS" sz="2400" dirty="0"/>
              <a:t>Auðveldar mat á einingum sem aflað er erlendis</a:t>
            </a:r>
          </a:p>
          <a:p>
            <a:r>
              <a:rPr lang="is-IS" sz="2400" dirty="0"/>
              <a:t>Auðveldar yfirfærslu ECVET hugmyndafræðinnar á starfsnám/vinnustaðanám almennt og gæti stuðlað að aukunum gæðum og gæðaeftirliti</a:t>
            </a:r>
          </a:p>
          <a:p>
            <a:r>
              <a:rPr lang="is-IS" sz="2400" dirty="0"/>
              <a:t>Námssamningar, ferilbækur, samkomulag um hæfniviðmið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284A-8ABA-4058-9D20-D566966D3F8C}" type="datetime1">
              <a:rPr lang="is-IS" smtClean="0"/>
              <a:t>6.5.2019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87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ECVET – hvað er það?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528794"/>
            <a:ext cx="7524003" cy="3939324"/>
          </a:xfrm>
        </p:spPr>
        <p:txBody>
          <a:bodyPr>
            <a:normAutofit fontScale="92500"/>
          </a:bodyPr>
          <a:lstStyle/>
          <a:p>
            <a:r>
              <a:rPr lang="is-IS" sz="2400" dirty="0"/>
              <a:t>Evrópskt einingakerfi fyrir starfsmenntun</a:t>
            </a:r>
          </a:p>
          <a:p>
            <a:pPr lvl="1"/>
            <a:r>
              <a:rPr lang="is-IS" sz="2000" dirty="0"/>
              <a:t>European Credit System for Vocational Education and Training</a:t>
            </a:r>
          </a:p>
          <a:p>
            <a:r>
              <a:rPr lang="is-IS" sz="2400" dirty="0"/>
              <a:t>Sambærilegt við evrópsku háskólaeiningarnar ECTS</a:t>
            </a:r>
          </a:p>
          <a:p>
            <a:r>
              <a:rPr lang="is-IS" sz="2400" dirty="0"/>
              <a:t>Fullt nám telst vera 60 ECVET einingar á ársgrundvelli, samsett úr mismörgum námsáföngum</a:t>
            </a:r>
          </a:p>
          <a:p>
            <a:pPr lvl="1"/>
            <a:r>
              <a:rPr lang="is-IS" sz="2000" dirty="0"/>
              <a:t>Þar sem tímafjöldi að baki hverri einingu getur verið breytilegur frá einu landi til annars, þá styðst ECVET kerfið frekar við grunnhugtökin </a:t>
            </a:r>
            <a:r>
              <a:rPr lang="is-IS" sz="2000" b="1" dirty="0"/>
              <a:t>hæfniviðmið</a:t>
            </a:r>
            <a:r>
              <a:rPr lang="is-IS" sz="2000" dirty="0"/>
              <a:t>, </a:t>
            </a:r>
            <a:r>
              <a:rPr lang="is-IS" sz="2000" b="1" dirty="0"/>
              <a:t>námsþáttur </a:t>
            </a:r>
            <a:r>
              <a:rPr lang="is-IS" sz="2000" dirty="0"/>
              <a:t>og </a:t>
            </a:r>
            <a:r>
              <a:rPr lang="is-IS" sz="2000" b="1" dirty="0"/>
              <a:t>námseining </a:t>
            </a:r>
            <a:r>
              <a:rPr lang="is-IS" sz="2000" dirty="0"/>
              <a:t>(sjá nánar síðar)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2560" y="6041361"/>
            <a:ext cx="2170364" cy="42675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Frekari upplýsingar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184199"/>
          </a:xfrm>
        </p:spPr>
        <p:txBody>
          <a:bodyPr>
            <a:normAutofit lnSpcReduction="10000"/>
          </a:bodyPr>
          <a:lstStyle/>
          <a:p>
            <a:r>
              <a:rPr lang="is-IS" sz="2400" i="1" dirty="0"/>
              <a:t>ECVET, evrópskt einingakerfi fyrir starfsmenntun </a:t>
            </a:r>
            <a:r>
              <a:rPr lang="is-IS" sz="2400" dirty="0"/>
              <a:t>(útg. Rannís)</a:t>
            </a:r>
          </a:p>
          <a:p>
            <a:r>
              <a:rPr lang="is-IS" sz="2400" i="1" dirty="0"/>
              <a:t>Leiðbeiningar fyrir ECVET, evrópskt einingakerfi fyrir starfsmenntun </a:t>
            </a:r>
            <a:r>
              <a:rPr lang="is-IS" sz="2400" dirty="0"/>
              <a:t>(útg. Rannís)</a:t>
            </a:r>
          </a:p>
          <a:p>
            <a:r>
              <a:rPr lang="is-IS" sz="2400" dirty="0"/>
              <a:t>Upplýsingar um ECVET verkefnið á slóðinni </a:t>
            </a:r>
            <a:r>
              <a:rPr lang="is-IS" sz="2400" u="sng" dirty="0">
                <a:hlinkClick r:id="rId2"/>
              </a:rPr>
              <a:t>http://www.</a:t>
            </a:r>
            <a:r>
              <a:rPr lang="is-IS" sz="2400" u="sng" dirty="0" err="1">
                <a:hlinkClick r:id="rId2"/>
              </a:rPr>
              <a:t>erasmusplus</a:t>
            </a:r>
            <a:r>
              <a:rPr lang="is-IS" sz="2400" u="sng" dirty="0">
                <a:hlinkClick r:id="rId2"/>
              </a:rPr>
              <a:t>.is/menntun/</a:t>
            </a:r>
            <a:r>
              <a:rPr lang="is-IS" sz="2400" u="sng" dirty="0" err="1">
                <a:hlinkClick r:id="rId2"/>
              </a:rPr>
              <a:t>ecvet</a:t>
            </a:r>
            <a:r>
              <a:rPr lang="is-IS" sz="2400" u="sng" dirty="0">
                <a:hlinkClick r:id="rId2"/>
              </a:rPr>
              <a:t>-</a:t>
            </a:r>
            <a:r>
              <a:rPr lang="is-IS" sz="2400" u="sng" dirty="0" err="1">
                <a:hlinkClick r:id="rId2"/>
              </a:rPr>
              <a:t>verkefnid</a:t>
            </a:r>
            <a:r>
              <a:rPr lang="is-IS" sz="2400" dirty="0">
                <a:hlinkClick r:id="rId2"/>
              </a:rPr>
              <a:t>/</a:t>
            </a:r>
            <a:endParaRPr lang="is-IS" sz="2400" dirty="0"/>
          </a:p>
          <a:p>
            <a:r>
              <a:rPr lang="is-IS" sz="2400" dirty="0"/>
              <a:t>Á </a:t>
            </a:r>
            <a:r>
              <a:rPr lang="is-IS" sz="2400" dirty="0">
                <a:hlinkClick r:id="rId3"/>
              </a:rPr>
              <a:t>http://www.ecvet-toolkit.eu/</a:t>
            </a:r>
            <a:r>
              <a:rPr lang="is-IS" sz="2400" dirty="0"/>
              <a:t> má finna dæmi um samninga leiðbeiningar um ferlið og annað sem getur komið að gagni.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18E6-0074-4B3C-8199-F3CFE59BBC78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Saga ECVET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082" y="2286023"/>
            <a:ext cx="7524003" cy="3937900"/>
          </a:xfrm>
        </p:spPr>
        <p:txBody>
          <a:bodyPr>
            <a:normAutofit/>
          </a:bodyPr>
          <a:lstStyle/>
          <a:p>
            <a:r>
              <a:rPr lang="is-IS" sz="2200" dirty="0"/>
              <a:t>Á rætur að rekja til Kaupmannahafnaryfirlýsingarinnar um starfsmenntun (nóvember 2002)</a:t>
            </a:r>
          </a:p>
          <a:p>
            <a:r>
              <a:rPr lang="is-IS" sz="2200" dirty="0"/>
              <a:t>Innleiðing kerfisins samþykkt af Evrópuþinginu og Evrópuráðinu 2009</a:t>
            </a:r>
          </a:p>
          <a:p>
            <a:r>
              <a:rPr lang="is-IS" sz="2200" dirty="0"/>
              <a:t>Þróun og prófun hefur staðið yfir síðan þá og mun ljúka á þessu ári (2015)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EDD1-5E79-48B5-9E86-FAA9A3E1469C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Hvers vegna ECVET?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348879"/>
            <a:ext cx="7524003" cy="3509917"/>
          </a:xfrm>
        </p:spPr>
        <p:txBody>
          <a:bodyPr/>
          <a:lstStyle/>
          <a:p>
            <a:r>
              <a:rPr lang="is-IS" sz="2200" dirty="0"/>
              <a:t>Eflir gagnkvæmt traust í menntamálum.</a:t>
            </a:r>
          </a:p>
          <a:p>
            <a:r>
              <a:rPr lang="is-IS" sz="2200" dirty="0"/>
              <a:t>Eykur möguleika á að stunda hluta starfsnáms í öðru landi.</a:t>
            </a:r>
          </a:p>
          <a:p>
            <a:r>
              <a:rPr lang="is-IS" sz="2200" dirty="0"/>
              <a:t>Auðveldar flutning og flæði starfsmenntanema milli landa.</a:t>
            </a:r>
          </a:p>
          <a:p>
            <a:r>
              <a:rPr lang="is-IS" sz="2200" dirty="0"/>
              <a:t>Staðfestir hæfni sem nemandi aflar sér í starfsnáminu.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52FC-17CE-4A0E-BCCA-D114B7441975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Hvernig er ECVET notað?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Til að auðvelda nemanda í starfsnámi að ljúka einum eða fleiri námsþáttum í öðru landi.</a:t>
            </a:r>
          </a:p>
          <a:p>
            <a:r>
              <a:rPr lang="is-IS" sz="2200" dirty="0"/>
              <a:t>Til að meta einn eða fleiri námsþætti sem eru sambærilegir erlendis og í heimalandinu.</a:t>
            </a:r>
          </a:p>
          <a:p>
            <a:r>
              <a:rPr lang="is-IS" sz="2200" dirty="0"/>
              <a:t>Til að auðvelda yfirfærslu eininga milli landa samkvæmt þeim hæfniviðmiðum sem hafa verið gefin út í heimalöndum nemenda.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09-93C4-4434-B517-8CF3A2B1EE1C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Hverjir geta nýtt sér ECVET?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Skólar</a:t>
            </a:r>
          </a:p>
          <a:p>
            <a:r>
              <a:rPr lang="is-IS" sz="2200" dirty="0"/>
              <a:t>Vinnustaðir sem taka nema í starfsþjálfun</a:t>
            </a:r>
          </a:p>
          <a:p>
            <a:r>
              <a:rPr lang="is-IS" sz="2200" dirty="0"/>
              <a:t>Aðrir sem tengjast starfsnámi </a:t>
            </a:r>
          </a:p>
          <a:p>
            <a:r>
              <a:rPr lang="is-IS" sz="2200" dirty="0"/>
              <a:t>Aðilar sem sjá um að meta hæfni sem einstaklingar hafa aflað sér – t.d. við raunfærnimat og annað mat á óformlegu námi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8B81-F8AF-40DF-A9B8-83A5171D15D0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Grunnhugtök ECVET kerfisins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375065"/>
          </a:xfrm>
        </p:spPr>
        <p:txBody>
          <a:bodyPr>
            <a:noAutofit/>
          </a:bodyPr>
          <a:lstStyle/>
          <a:p>
            <a:r>
              <a:rPr lang="is-IS" b="1" dirty="0"/>
              <a:t>Hæfniviðmið</a:t>
            </a:r>
            <a:r>
              <a:rPr lang="is-IS" dirty="0"/>
              <a:t> (Learning Outcomes) </a:t>
            </a:r>
          </a:p>
          <a:p>
            <a:pPr lvl="1">
              <a:buNone/>
            </a:pPr>
            <a:r>
              <a:rPr lang="is-IS" sz="1800" dirty="0"/>
              <a:t>– þekking, færni, hæfni</a:t>
            </a:r>
          </a:p>
          <a:p>
            <a:r>
              <a:rPr lang="is-IS" b="1" dirty="0"/>
              <a:t>Námsþáttur</a:t>
            </a:r>
            <a:r>
              <a:rPr lang="is-IS" dirty="0"/>
              <a:t> (Unit of Learning Outcomes)</a:t>
            </a:r>
          </a:p>
          <a:p>
            <a:r>
              <a:rPr lang="is-IS" b="1" dirty="0"/>
              <a:t>ECVET</a:t>
            </a:r>
            <a:r>
              <a:rPr lang="is-IS" dirty="0"/>
              <a:t> einingar</a:t>
            </a:r>
          </a:p>
          <a:p>
            <a:r>
              <a:rPr lang="is-IS" b="1" dirty="0"/>
              <a:t>Námseiningar</a:t>
            </a:r>
            <a:r>
              <a:rPr lang="is-IS" dirty="0"/>
              <a:t> (Credits)</a:t>
            </a:r>
          </a:p>
          <a:p>
            <a:r>
              <a:rPr lang="is-IS" dirty="0"/>
              <a:t>Gagnkvæmt </a:t>
            </a:r>
            <a:r>
              <a:rPr lang="is-IS" b="1" dirty="0"/>
              <a:t>traust</a:t>
            </a:r>
          </a:p>
          <a:p>
            <a:pPr lvl="1"/>
            <a:r>
              <a:rPr lang="is-IS" sz="1800" dirty="0"/>
              <a:t>Skriflegt samkomulag um námið (Memorandum of Understanding)</a:t>
            </a:r>
          </a:p>
          <a:p>
            <a:pPr lvl="1"/>
            <a:r>
              <a:rPr lang="is-IS" sz="1800" dirty="0"/>
              <a:t>Skrifleg lýsing á hlutverkum hvers og eins í námsferlinum (Learning Agreement)</a:t>
            </a: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A4EC-84F5-4022-8D8C-0BCBD7A979F9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Samstarf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ECVET felur í sér samstarf tveggja eða fleiri aðila í tveimur löndum.</a:t>
            </a:r>
          </a:p>
          <a:p>
            <a:r>
              <a:rPr lang="is-IS" sz="2200" dirty="0"/>
              <a:t>Samstarfið byggir á gagnkvæmu trausti milli aðila þannig að ekki sé þörf á að endurtaka kennslu og mat sem eru framkvæmd af öðrum aðilanum í samstarfinu.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D59D-4B78-4E79-A44E-729216B4C391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/>
              <a:t>Við myndun samstarfs þarf að: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/>
              <a:t>Fylla út viljayfirlýsingu (memorandum of understanding)</a:t>
            </a:r>
          </a:p>
          <a:p>
            <a:r>
              <a:rPr lang="is-IS" sz="2200" dirty="0"/>
              <a:t>Útbúa hæfniviðmið (learning outcomes)</a:t>
            </a:r>
          </a:p>
          <a:p>
            <a:r>
              <a:rPr lang="is-IS" sz="2200" dirty="0"/>
              <a:t>Fylla út námssamning (learning agreement)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126D-A86E-4D66-92D7-33181911BF60}" type="datetime1">
              <a:rPr lang="is-IS" smtClean="0">
                <a:solidFill>
                  <a:srgbClr val="5AAFB8"/>
                </a:solidFill>
              </a:rPr>
              <a:t>6.5.2019</a:t>
            </a:fld>
            <a:endParaRPr lang="en-GB" dirty="0">
              <a:solidFill>
                <a:srgbClr val="5AAFB8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{048C76A9-27F9-6F4F-8B44-607901D86DED}tf10001121</Template>
  <TotalTime>2744</TotalTime>
  <Words>1108</Words>
  <Application>Microsoft Macintosh PowerPoint</Application>
  <PresentationFormat>On-screen Show (4:3)</PresentationFormat>
  <Paragraphs>119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Trebuchet MS</vt:lpstr>
      <vt:lpstr>Wingdings 2</vt:lpstr>
      <vt:lpstr>Quotable</vt:lpstr>
      <vt:lpstr>Evrópskt einingakerfi fyrir starfsmenntun</vt:lpstr>
      <vt:lpstr>ECVET – hvað er það?</vt:lpstr>
      <vt:lpstr>Saga ECVET</vt:lpstr>
      <vt:lpstr>Hvers vegna ECVET?</vt:lpstr>
      <vt:lpstr>Hvernig er ECVET notað?</vt:lpstr>
      <vt:lpstr>Hverjir geta nýtt sér ECVET?</vt:lpstr>
      <vt:lpstr>Grunnhugtök ECVET kerfisins</vt:lpstr>
      <vt:lpstr>Samstarf</vt:lpstr>
      <vt:lpstr>Við myndun samstarfs þarf að:</vt:lpstr>
      <vt:lpstr>Viljayfirlýsing</vt:lpstr>
      <vt:lpstr>Námssamningur</vt:lpstr>
      <vt:lpstr>Hæfniviðmið</vt:lpstr>
      <vt:lpstr>Þekking</vt:lpstr>
      <vt:lpstr>Færni</vt:lpstr>
      <vt:lpstr>Hæfni</vt:lpstr>
      <vt:lpstr>Mat</vt:lpstr>
      <vt:lpstr>       ECVET og áhugi á starfsmenntun</vt:lpstr>
      <vt:lpstr>ECVET á Íslandi</vt:lpstr>
      <vt:lpstr>Nú og til framtíðar</vt:lpstr>
      <vt:lpstr>Frekari upplýsingar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ECVET</dc:title>
  <dc:creator>Lenovo</dc:creator>
  <cp:lastModifiedBy>Kristveig Halldórsdóttir</cp:lastModifiedBy>
  <cp:revision>13</cp:revision>
  <cp:lastPrinted>2014-10-22T15:21:27Z</cp:lastPrinted>
  <dcterms:created xsi:type="dcterms:W3CDTF">2014-10-21T20:10:34Z</dcterms:created>
  <dcterms:modified xsi:type="dcterms:W3CDTF">2019-05-06T12:06:23Z</dcterms:modified>
</cp:coreProperties>
</file>