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sldIdLst>
    <p:sldId id="259" r:id="rId4"/>
    <p:sldId id="277" r:id="rId5"/>
    <p:sldId id="257" r:id="rId6"/>
    <p:sldId id="274" r:id="rId7"/>
    <p:sldId id="273" r:id="rId8"/>
    <p:sldId id="275" r:id="rId9"/>
    <p:sldId id="278" r:id="rId10"/>
    <p:sldId id="279" r:id="rId11"/>
    <p:sldId id="271" r:id="rId12"/>
  </p:sldIdLst>
  <p:sldSz cx="9144000" cy="6858000" type="screen4x3"/>
  <p:notesSz cx="6797675" cy="987425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77C8"/>
    <a:srgbClr val="0E2C8E"/>
    <a:srgbClr val="E2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1CB5C-CF0A-451C-8366-967E0F21C600}" type="datetimeFigureOut">
              <a:rPr lang="is-IS" smtClean="0"/>
              <a:t>28.5.2018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4A12-0D4F-4C12-9B06-2C8D1367AEB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1108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lIns="91010" tIns="45505" rIns="91010" bIns="45505"/>
          <a:lstStyle/>
          <a:p>
            <a:r>
              <a:rPr lang="en-GB" b="1" u="sng" dirty="0" smtClean="0"/>
              <a:t>WELCOME TO ERASMUS</a:t>
            </a:r>
            <a:r>
              <a:rPr lang="en-GB" b="1" u="sng" baseline="0" dirty="0" smtClean="0"/>
              <a:t>+</a:t>
            </a:r>
            <a:endParaRPr lang="en-GB" b="1" u="sng" dirty="0" smtClean="0"/>
          </a:p>
          <a:p>
            <a:endParaRPr lang="en-GB" dirty="0" smtClean="0"/>
          </a:p>
          <a:p>
            <a:pPr marL="170644" indent="-170644">
              <a:buFontTx/>
              <a:buChar char="-"/>
            </a:pPr>
            <a:r>
              <a:rPr lang="en-GB" dirty="0"/>
              <a:t>Let’s take a look at what the Erasmus+ programme is all about, and what’s in it for education, training, youth and sport with a few key facts.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2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/>
            </a:r>
            <a:br>
              <a:rPr lang="is-IS" dirty="0"/>
            </a:b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728D2-B934-44D1-B308-4D4F87EF68EF}" type="slidenum">
              <a:rPr lang="is-IS" smtClean="0">
                <a:solidFill>
                  <a:prstClr val="black"/>
                </a:solidFill>
              </a:rPr>
              <a:pPr/>
              <a:t>2</a:t>
            </a:fld>
            <a:endParaRPr lang="is-I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910">
              <a:defRPr/>
            </a:pPr>
            <a:r>
              <a:rPr lang="is-IS" dirty="0" smtClean="0"/>
              <a:t>Europass er notað til að skjalfesta nám eða reynslu innan Evrópu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A9972-012D-4567-81CB-542B81FA3346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3259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lIns="91010" tIns="45505" rIns="91010" bIns="45505"/>
          <a:lstStyle/>
          <a:p>
            <a:r>
              <a:rPr lang="en-GB" b="1" u="sng" dirty="0"/>
              <a:t>MORE INFORMATION</a:t>
            </a:r>
          </a:p>
          <a:p>
            <a:endParaRPr lang="en-GB" b="1" u="sng" dirty="0"/>
          </a:p>
          <a:p>
            <a:pPr marL="170644" indent="-170644">
              <a:buFontTx/>
              <a:buChar char="-"/>
            </a:pPr>
            <a:r>
              <a:rPr lang="en-GB" dirty="0"/>
              <a:t>If you’d like to learn more about the Erasmus+ plus programme, you can visit the website.</a:t>
            </a:r>
          </a:p>
          <a:p>
            <a:pPr marL="170644" indent="-170644">
              <a:buFontTx/>
              <a:buChar char="-"/>
            </a:pPr>
            <a:endParaRPr lang="en-GB" dirty="0"/>
          </a:p>
          <a:p>
            <a:pPr marL="170644" indent="-170644">
              <a:buFontTx/>
              <a:buChar char="-"/>
            </a:pPr>
            <a:r>
              <a:rPr lang="en-GB" dirty="0"/>
              <a:t>Twitter users should include the </a:t>
            </a:r>
            <a:r>
              <a:rPr lang="en-GB" dirty="0" err="1"/>
              <a:t>hashtag</a:t>
            </a:r>
            <a:r>
              <a:rPr lang="en-GB" dirty="0"/>
              <a:t> #</a:t>
            </a:r>
            <a:r>
              <a:rPr lang="en-GB" dirty="0" err="1"/>
              <a:t>ErasmsusPlus</a:t>
            </a:r>
            <a:r>
              <a:rPr lang="en-GB" dirty="0"/>
              <a:t> to join or follow the conversation.</a:t>
            </a:r>
          </a:p>
          <a:p>
            <a:pPr marL="170644" indent="-170644">
              <a:buFontTx/>
              <a:buChar char="-"/>
            </a:pPr>
            <a:endParaRPr lang="en-GB" dirty="0"/>
          </a:p>
          <a:p>
            <a:pPr marL="170644" indent="-170644">
              <a:buFontTx/>
              <a:buChar char="-"/>
            </a:pPr>
            <a:r>
              <a:rPr lang="en-GB" smtClean="0"/>
              <a:t>Find </a:t>
            </a:r>
            <a:r>
              <a:rPr lang="en-GB" dirty="0" smtClean="0"/>
              <a:t>us on Facebook as ‘Erasmus+’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35896" y="6309320"/>
            <a:ext cx="2133600" cy="365125"/>
          </a:xfrm>
        </p:spPr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5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5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AE43-7CE6-4912-BDF5-D9134C17E909}" type="datetimeFigureOut">
              <a:rPr lang="is-IS" smtClean="0"/>
              <a:pPr/>
              <a:t>28.5.2018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annis 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71422" y="5949280"/>
            <a:ext cx="965073" cy="792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FAE43-7CE6-4912-BDF5-D9134C17E909}" type="datetimeFigureOut">
              <a:rPr lang="is-IS" smtClean="0"/>
              <a:pPr/>
              <a:t>28.5.2018</a:t>
            </a:fld>
            <a:endParaRPr lang="is-I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3E131-5C7E-4226-9659-E3DE53F82B54}" type="slidenum">
              <a:rPr lang="is-IS" smtClean="0"/>
              <a:pPr/>
              <a:t>‹#›</a:t>
            </a:fld>
            <a:endParaRPr lang="is-I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8"/>
            <a:ext cx="2520922" cy="720080"/>
          </a:xfrm>
          <a:prstGeom prst="rect">
            <a:avLst/>
          </a:prstGeom>
        </p:spPr>
      </p:pic>
      <p:pic>
        <p:nvPicPr>
          <p:cNvPr id="1026" name="7185717a-8644-4044-a0fd-4cbfbc64bac5" descr="6ACEDA39-669C-400E-B234-752617F2915D@domai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" y="0"/>
            <a:ext cx="50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31CC8-6AD7-4C39-99A2-DCAE81C5795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AE1E-4202-4E34-99D1-819DF749DFC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asmusplus.is/menntun/fyrir-verkefnisstjora/skolar/samningar-201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rasmusplus.is/menntun/fyrir-verkefnisstjora/starfsmenntun/vidaukar-og-namskeid-2016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SAMNINGUR%20MILLI%20SENDISTOFNUNAR%20OG%20&#222;&#193;TTTAKENDA%202018_v2%20II.8-Annex-Grant%20agreement_Teaching%20and%20training%20(ALL%20excl%20HEint)_2018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&#198;&#208;AVI&#208;MI&#208;_II.9%20SE-Quality%20commitment_2018.docx" TargetMode="External"/><Relationship Id="rId2" Type="http://schemas.openxmlformats.org/officeDocument/2006/relationships/hyperlink" Target="FORM%20FYRIR%20DAGSKR&#193;%20FER&#208;A%20II.7-Annex-AE-Staff%20Mobility%20Agreement_2018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ss.i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0"/>
            <a:ext cx="10828376" cy="7218919"/>
          </a:xfrm>
        </p:spPr>
      </p:pic>
      <p:sp>
        <p:nvSpPr>
          <p:cNvPr id="16" name="Freeform 15"/>
          <p:cNvSpPr/>
          <p:nvPr/>
        </p:nvSpPr>
        <p:spPr>
          <a:xfrm>
            <a:off x="3131840" y="1146934"/>
            <a:ext cx="4464496" cy="5378410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  <a:gd name="connsiteX0" fmla="*/ 2392680 w 2392680"/>
              <a:gd name="connsiteY0" fmla="*/ 1310640 h 2202229"/>
              <a:gd name="connsiteX1" fmla="*/ 2392680 w 2392680"/>
              <a:gd name="connsiteY1" fmla="*/ 1310640 h 2202229"/>
              <a:gd name="connsiteX2" fmla="*/ 2392680 w 2392680"/>
              <a:gd name="connsiteY2" fmla="*/ 1066800 h 2202229"/>
              <a:gd name="connsiteX3" fmla="*/ 2377440 w 2392680"/>
              <a:gd name="connsiteY3" fmla="*/ 0 h 2202229"/>
              <a:gd name="connsiteX4" fmla="*/ 0 w 2392680"/>
              <a:gd name="connsiteY4" fmla="*/ 30480 h 2202229"/>
              <a:gd name="connsiteX5" fmla="*/ 339015 w 2392680"/>
              <a:gd name="connsiteY5" fmla="*/ 2202229 h 2202229"/>
              <a:gd name="connsiteX6" fmla="*/ 2392680 w 2392680"/>
              <a:gd name="connsiteY6" fmla="*/ 1310640 h 2202229"/>
              <a:gd name="connsiteX0" fmla="*/ 2392680 w 2392680"/>
              <a:gd name="connsiteY0" fmla="*/ 1280160 h 2171749"/>
              <a:gd name="connsiteX1" fmla="*/ 2392680 w 2392680"/>
              <a:gd name="connsiteY1" fmla="*/ 1280160 h 2171749"/>
              <a:gd name="connsiteX2" fmla="*/ 2392680 w 2392680"/>
              <a:gd name="connsiteY2" fmla="*/ 1036320 h 2171749"/>
              <a:gd name="connsiteX3" fmla="*/ 2168554 w 2392680"/>
              <a:gd name="connsiteY3" fmla="*/ 67377 h 2171749"/>
              <a:gd name="connsiteX4" fmla="*/ 0 w 2392680"/>
              <a:gd name="connsiteY4" fmla="*/ 0 h 2171749"/>
              <a:gd name="connsiteX5" fmla="*/ 339015 w 2392680"/>
              <a:gd name="connsiteY5" fmla="*/ 2171749 h 2171749"/>
              <a:gd name="connsiteX6" fmla="*/ 2392680 w 2392680"/>
              <a:gd name="connsiteY6" fmla="*/ 1280160 h 2171749"/>
              <a:gd name="connsiteX0" fmla="*/ 2467282 w 2467282"/>
              <a:gd name="connsiteY0" fmla="*/ 1894487 h 2171749"/>
              <a:gd name="connsiteX1" fmla="*/ 2392680 w 2467282"/>
              <a:gd name="connsiteY1" fmla="*/ 1280160 h 2171749"/>
              <a:gd name="connsiteX2" fmla="*/ 2392680 w 2467282"/>
              <a:gd name="connsiteY2" fmla="*/ 1036320 h 2171749"/>
              <a:gd name="connsiteX3" fmla="*/ 2168554 w 2467282"/>
              <a:gd name="connsiteY3" fmla="*/ 67377 h 2171749"/>
              <a:gd name="connsiteX4" fmla="*/ 0 w 2467282"/>
              <a:gd name="connsiteY4" fmla="*/ 0 h 2171749"/>
              <a:gd name="connsiteX5" fmla="*/ 339015 w 2467282"/>
              <a:gd name="connsiteY5" fmla="*/ 2171749 h 2171749"/>
              <a:gd name="connsiteX6" fmla="*/ 2467282 w 2467282"/>
              <a:gd name="connsiteY6" fmla="*/ 1894487 h 2171749"/>
              <a:gd name="connsiteX0" fmla="*/ 2467282 w 2467282"/>
              <a:gd name="connsiteY0" fmla="*/ 1894487 h 2171749"/>
              <a:gd name="connsiteX1" fmla="*/ 2392680 w 2467282"/>
              <a:gd name="connsiteY1" fmla="*/ 1036320 h 2171749"/>
              <a:gd name="connsiteX2" fmla="*/ 2168554 w 2467282"/>
              <a:gd name="connsiteY2" fmla="*/ 67377 h 2171749"/>
              <a:gd name="connsiteX3" fmla="*/ 0 w 2467282"/>
              <a:gd name="connsiteY3" fmla="*/ 0 h 2171749"/>
              <a:gd name="connsiteX4" fmla="*/ 339015 w 2467282"/>
              <a:gd name="connsiteY4" fmla="*/ 2171749 h 2171749"/>
              <a:gd name="connsiteX5" fmla="*/ 2467282 w 2467282"/>
              <a:gd name="connsiteY5" fmla="*/ 1894487 h 2171749"/>
              <a:gd name="connsiteX0" fmla="*/ 2467282 w 2467282"/>
              <a:gd name="connsiteY0" fmla="*/ 1894487 h 2171749"/>
              <a:gd name="connsiteX1" fmla="*/ 2168554 w 2467282"/>
              <a:gd name="connsiteY1" fmla="*/ 67377 h 2171749"/>
              <a:gd name="connsiteX2" fmla="*/ 0 w 2467282"/>
              <a:gd name="connsiteY2" fmla="*/ 0 h 2171749"/>
              <a:gd name="connsiteX3" fmla="*/ 339015 w 2467282"/>
              <a:gd name="connsiteY3" fmla="*/ 2171749 h 2171749"/>
              <a:gd name="connsiteX4" fmla="*/ 2467282 w 2467282"/>
              <a:gd name="connsiteY4" fmla="*/ 1894487 h 2171749"/>
              <a:gd name="connsiteX0" fmla="*/ 2258396 w 2258396"/>
              <a:gd name="connsiteY0" fmla="*/ 2063019 h 2171749"/>
              <a:gd name="connsiteX1" fmla="*/ 2168554 w 2258396"/>
              <a:gd name="connsiteY1" fmla="*/ 67377 h 2171749"/>
              <a:gd name="connsiteX2" fmla="*/ 0 w 2258396"/>
              <a:gd name="connsiteY2" fmla="*/ 0 h 2171749"/>
              <a:gd name="connsiteX3" fmla="*/ 339015 w 2258396"/>
              <a:gd name="connsiteY3" fmla="*/ 2171749 h 2171749"/>
              <a:gd name="connsiteX4" fmla="*/ 2258396 w 2258396"/>
              <a:gd name="connsiteY4" fmla="*/ 2063019 h 2171749"/>
              <a:gd name="connsiteX0" fmla="*/ 2258396 w 2258396"/>
              <a:gd name="connsiteY0" fmla="*/ 2063019 h 2101075"/>
              <a:gd name="connsiteX1" fmla="*/ 2168554 w 2258396"/>
              <a:gd name="connsiteY1" fmla="*/ 67377 h 2101075"/>
              <a:gd name="connsiteX2" fmla="*/ 0 w 2258396"/>
              <a:gd name="connsiteY2" fmla="*/ 0 h 2101075"/>
              <a:gd name="connsiteX3" fmla="*/ 339015 w 2258396"/>
              <a:gd name="connsiteY3" fmla="*/ 2101075 h 2101075"/>
              <a:gd name="connsiteX4" fmla="*/ 2258396 w 2258396"/>
              <a:gd name="connsiteY4" fmla="*/ 2063019 h 2101075"/>
              <a:gd name="connsiteX0" fmla="*/ 2258396 w 2258396"/>
              <a:gd name="connsiteY0" fmla="*/ 2063019 h 2073893"/>
              <a:gd name="connsiteX1" fmla="*/ 2168554 w 2258396"/>
              <a:gd name="connsiteY1" fmla="*/ 67377 h 2073893"/>
              <a:gd name="connsiteX2" fmla="*/ 0 w 2258396"/>
              <a:gd name="connsiteY2" fmla="*/ 0 h 2073893"/>
              <a:gd name="connsiteX3" fmla="*/ 316635 w 2258396"/>
              <a:gd name="connsiteY3" fmla="*/ 2073893 h 2073893"/>
              <a:gd name="connsiteX4" fmla="*/ 2258396 w 2258396"/>
              <a:gd name="connsiteY4" fmla="*/ 2063019 h 2073893"/>
              <a:gd name="connsiteX0" fmla="*/ 2258396 w 2258396"/>
              <a:gd name="connsiteY0" fmla="*/ 2063019 h 2063019"/>
              <a:gd name="connsiteX1" fmla="*/ 2168554 w 2258396"/>
              <a:gd name="connsiteY1" fmla="*/ 67377 h 2063019"/>
              <a:gd name="connsiteX2" fmla="*/ 0 w 2258396"/>
              <a:gd name="connsiteY2" fmla="*/ 0 h 2063019"/>
              <a:gd name="connsiteX3" fmla="*/ 316635 w 2258396"/>
              <a:gd name="connsiteY3" fmla="*/ 2057583 h 2063019"/>
              <a:gd name="connsiteX4" fmla="*/ 2258396 w 2258396"/>
              <a:gd name="connsiteY4" fmla="*/ 2063019 h 206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96" h="2063019">
                <a:moveTo>
                  <a:pt x="2258396" y="2063019"/>
                </a:moveTo>
                <a:lnTo>
                  <a:pt x="2168554" y="67377"/>
                </a:lnTo>
                <a:lnTo>
                  <a:pt x="0" y="0"/>
                </a:lnTo>
                <a:lnTo>
                  <a:pt x="316635" y="2057583"/>
                </a:lnTo>
                <a:lnTo>
                  <a:pt x="2258396" y="206301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" sz="3600" b="1" dirty="0">
              <a:solidFill>
                <a:srgbClr val="F796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s" sz="3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s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22739" y="1581180"/>
            <a:ext cx="3773597" cy="4583272"/>
            <a:chOff x="4582449" y="1668940"/>
            <a:chExt cx="3209240" cy="4078651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 bwMode="auto">
            <a:xfrm>
              <a:off x="4852145" y="4726394"/>
              <a:ext cx="2939544" cy="1021197"/>
              <a:chOff x="-1283" y="1556"/>
              <a:chExt cx="6848" cy="2379"/>
            </a:xfrm>
          </p:grpSpPr>
          <p:sp>
            <p:nvSpPr>
              <p:cNvPr id="9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195" y="1556"/>
                <a:ext cx="5370" cy="1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s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83" y="2444"/>
                <a:ext cx="6298" cy="1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582449" y="1668940"/>
              <a:ext cx="3086762" cy="1259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" sz="4400" b="1" dirty="0">
                  <a:solidFill>
                    <a:srgbClr val="00B0F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Erasmus+</a:t>
              </a:r>
              <a:endParaRPr lang="is" sz="14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is" sz="1400" dirty="0">
                  <a:solidFill>
                    <a:srgbClr val="00B0F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endParaRPr lang="is" sz="5400" b="1" dirty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endParaRPr lang="is" sz="28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52" y="427796"/>
            <a:ext cx="14271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31840" y="2553677"/>
            <a:ext cx="4464496" cy="328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Nám og þjálfun</a:t>
            </a:r>
          </a:p>
          <a:p>
            <a:pPr algn="ctr"/>
            <a:r>
              <a:rPr lang="i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Skólar og </a:t>
            </a:r>
          </a:p>
          <a:p>
            <a:pPr algn="ctr"/>
            <a:r>
              <a:rPr lang="i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i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ullorðinsfræðsla</a:t>
            </a:r>
            <a:endParaRPr lang="i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20000"/>
              </a:spcBef>
            </a:pPr>
            <a:endParaRPr lang="i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i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Undirbúningur námsferða</a:t>
            </a:r>
          </a:p>
          <a:p>
            <a:pPr lvl="0" algn="ctr">
              <a:spcBef>
                <a:spcPct val="20000"/>
              </a:spcBef>
            </a:pPr>
            <a:r>
              <a:rPr lang="is-I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i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 samningsform</a:t>
            </a:r>
          </a:p>
          <a:p>
            <a:pPr lvl="0" algn="ctr">
              <a:spcBef>
                <a:spcPct val="20000"/>
              </a:spcBef>
            </a:pPr>
            <a:endParaRPr lang="is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is-IS" sz="1600" dirty="0" err="1" smtClean="0">
                <a:solidFill>
                  <a:srgbClr val="C00000"/>
                </a:solidFill>
              </a:rPr>
              <a:t>margret</a:t>
            </a:r>
            <a:r>
              <a:rPr lang="is-IS" sz="1600" dirty="0" smtClean="0">
                <a:solidFill>
                  <a:srgbClr val="C00000"/>
                </a:solidFill>
              </a:rPr>
              <a:t>.sverrisdottir@</a:t>
            </a:r>
            <a:r>
              <a:rPr lang="is-IS" sz="1600" dirty="0" err="1" smtClean="0">
                <a:solidFill>
                  <a:srgbClr val="C00000"/>
                </a:solidFill>
              </a:rPr>
              <a:t>rannis</a:t>
            </a:r>
            <a:r>
              <a:rPr lang="is-IS" sz="1600" dirty="0" smtClean="0">
                <a:solidFill>
                  <a:srgbClr val="C00000"/>
                </a:solidFill>
              </a:rPr>
              <a:t>.is</a:t>
            </a:r>
            <a:endParaRPr lang="is-IS" sz="1600" dirty="0">
              <a:solidFill>
                <a:srgbClr val="C00000"/>
              </a:solidFill>
            </a:endParaRPr>
          </a:p>
          <a:p>
            <a:endParaRPr lang="is" sz="3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is-IS" sz="3600" b="1" dirty="0" err="1" smtClean="0"/>
              <a:t>Annexar</a:t>
            </a:r>
            <a:r>
              <a:rPr lang="is-IS" sz="3600" b="1" dirty="0"/>
              <a:t> </a:t>
            </a:r>
            <a:r>
              <a:rPr lang="is-IS" sz="3600" b="1" dirty="0" smtClean="0"/>
              <a:t>- Viðaukar </a:t>
            </a:r>
            <a:r>
              <a:rPr lang="is-IS" sz="3600" b="1" dirty="0"/>
              <a:t>verkefnissamnings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is-IS" sz="2400" dirty="0" smtClean="0"/>
              <a:t>ANNEX I - </a:t>
            </a:r>
            <a:r>
              <a:rPr lang="is-IS" sz="2400" dirty="0" err="1" smtClean="0"/>
              <a:t>General</a:t>
            </a:r>
            <a:r>
              <a:rPr lang="is-IS" sz="2400" dirty="0" smtClean="0"/>
              <a:t> </a:t>
            </a:r>
            <a:r>
              <a:rPr lang="is-IS" sz="2400" dirty="0" err="1" smtClean="0"/>
              <a:t>conditions</a:t>
            </a:r>
            <a:r>
              <a:rPr lang="is-IS" sz="2400" dirty="0" smtClean="0"/>
              <a:t> </a:t>
            </a:r>
            <a:br>
              <a:rPr lang="is-IS" sz="2400" dirty="0" smtClean="0"/>
            </a:br>
            <a:r>
              <a:rPr lang="is-IS" sz="2400" dirty="0" smtClean="0"/>
              <a:t>                   </a:t>
            </a:r>
            <a:r>
              <a:rPr lang="is-IS" sz="1800" dirty="0" smtClean="0"/>
              <a:t>(</a:t>
            </a:r>
            <a:r>
              <a:rPr lang="is-IS" sz="1800" dirty="0" err="1" smtClean="0"/>
              <a:t>erasmusplus</a:t>
            </a:r>
            <a:r>
              <a:rPr lang="is-IS" sz="1800" dirty="0" smtClean="0"/>
              <a:t>.is/fyrir verkefnisstjóra/samningar 2018)</a:t>
            </a:r>
          </a:p>
          <a:p>
            <a:pPr marL="0" indent="0">
              <a:buNone/>
            </a:pPr>
            <a:r>
              <a:rPr lang="is-IS" sz="2400" dirty="0" smtClean="0"/>
              <a:t>Annex II - </a:t>
            </a:r>
            <a:r>
              <a:rPr lang="is-IS" sz="2400" dirty="0" err="1" smtClean="0"/>
              <a:t>Description</a:t>
            </a:r>
            <a:r>
              <a:rPr lang="is-IS" sz="2400" dirty="0" smtClean="0"/>
              <a:t> of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Project</a:t>
            </a:r>
            <a:r>
              <a:rPr lang="is-IS" sz="2400" dirty="0" smtClean="0"/>
              <a:t>; </a:t>
            </a:r>
            <a:r>
              <a:rPr lang="is-IS" sz="2400" dirty="0" err="1" smtClean="0"/>
              <a:t>Estimated</a:t>
            </a:r>
            <a:r>
              <a:rPr lang="is-IS" sz="2400" dirty="0" smtClean="0"/>
              <a:t> </a:t>
            </a:r>
            <a:r>
              <a:rPr lang="is-IS" sz="2400" dirty="0" err="1" smtClean="0"/>
              <a:t>budget</a:t>
            </a:r>
            <a:r>
              <a:rPr lang="is-IS" sz="2400" dirty="0" smtClean="0"/>
              <a:t> </a:t>
            </a:r>
            <a:br>
              <a:rPr lang="is-IS" sz="2400" dirty="0" smtClean="0"/>
            </a:br>
            <a:r>
              <a:rPr lang="is-IS" sz="2400" dirty="0" smtClean="0"/>
              <a:t>	     of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project</a:t>
            </a:r>
            <a:endParaRPr lang="is-IS" sz="2400" dirty="0" smtClean="0"/>
          </a:p>
          <a:p>
            <a:pPr marL="0" indent="0">
              <a:buNone/>
            </a:pPr>
            <a:r>
              <a:rPr lang="is-IS" sz="2400" dirty="0" err="1" smtClean="0"/>
              <a:t>Annex</a:t>
            </a:r>
            <a:r>
              <a:rPr lang="is-IS" sz="2400" dirty="0" smtClean="0"/>
              <a:t> III - </a:t>
            </a:r>
            <a:r>
              <a:rPr lang="is-IS" sz="2400" dirty="0" err="1" smtClean="0">
                <a:hlinkClick r:id="rId3"/>
              </a:rPr>
              <a:t>Financial</a:t>
            </a:r>
            <a:r>
              <a:rPr lang="is-IS" sz="2400" dirty="0" smtClean="0">
                <a:hlinkClick r:id="rId3"/>
              </a:rPr>
              <a:t> </a:t>
            </a:r>
            <a:r>
              <a:rPr lang="is-IS" sz="2400" dirty="0" err="1" smtClean="0">
                <a:hlinkClick r:id="rId3"/>
              </a:rPr>
              <a:t>and</a:t>
            </a:r>
            <a:r>
              <a:rPr lang="is-IS" sz="2400" dirty="0" smtClean="0">
                <a:hlinkClick r:id="rId3"/>
              </a:rPr>
              <a:t> </a:t>
            </a:r>
            <a:r>
              <a:rPr lang="is-IS" sz="2400" dirty="0" err="1" smtClean="0">
                <a:hlinkClick r:id="rId3"/>
              </a:rPr>
              <a:t>contractual</a:t>
            </a:r>
            <a:r>
              <a:rPr lang="is-IS" sz="2400" dirty="0" smtClean="0">
                <a:hlinkClick r:id="rId3"/>
              </a:rPr>
              <a:t> </a:t>
            </a:r>
            <a:r>
              <a:rPr lang="is-IS" sz="2400" dirty="0" err="1" smtClean="0">
                <a:hlinkClick r:id="rId3"/>
              </a:rPr>
              <a:t>rules</a:t>
            </a:r>
            <a:endParaRPr lang="is-IS" sz="2400" dirty="0" smtClean="0"/>
          </a:p>
          <a:p>
            <a:pPr marL="0" indent="0">
              <a:buNone/>
            </a:pPr>
            <a:r>
              <a:rPr lang="is-IS" sz="2400" dirty="0" err="1" smtClean="0"/>
              <a:t>Annex</a:t>
            </a:r>
            <a:r>
              <a:rPr lang="is-IS" sz="2400" dirty="0" smtClean="0"/>
              <a:t> IV - </a:t>
            </a:r>
            <a:r>
              <a:rPr lang="is-IS" sz="2400" dirty="0" err="1" smtClean="0"/>
              <a:t>Applicable</a:t>
            </a:r>
            <a:r>
              <a:rPr lang="is-IS" sz="2400" dirty="0" smtClean="0"/>
              <a:t> </a:t>
            </a:r>
            <a:r>
              <a:rPr lang="is-IS" sz="2400" dirty="0" err="1" smtClean="0"/>
              <a:t>rates</a:t>
            </a:r>
            <a:endParaRPr lang="is-IS" sz="2400" dirty="0" smtClean="0"/>
          </a:p>
          <a:p>
            <a:pPr marL="0" indent="0">
              <a:buNone/>
            </a:pPr>
            <a:r>
              <a:rPr lang="is-IS" sz="2400" b="1" dirty="0" err="1" smtClean="0">
                <a:solidFill>
                  <a:srgbClr val="C00000"/>
                </a:solidFill>
              </a:rPr>
              <a:t>Annex</a:t>
            </a:r>
            <a:r>
              <a:rPr lang="is-IS" sz="2400" b="1" dirty="0" smtClean="0">
                <a:solidFill>
                  <a:srgbClr val="C00000"/>
                </a:solidFill>
              </a:rPr>
              <a:t> V  </a:t>
            </a:r>
            <a:r>
              <a:rPr lang="is-IS" sz="2400" dirty="0" smtClean="0"/>
              <a:t>- </a:t>
            </a:r>
            <a:r>
              <a:rPr lang="is-IS" sz="2400" dirty="0" err="1" smtClean="0">
                <a:hlinkClick r:id="rId3"/>
              </a:rPr>
              <a:t>Templates</a:t>
            </a:r>
            <a:r>
              <a:rPr lang="is-IS" sz="2400" dirty="0" smtClean="0">
                <a:hlinkClick r:id="rId4"/>
              </a:rPr>
              <a:t> </a:t>
            </a:r>
            <a:r>
              <a:rPr lang="is-IS" sz="2400" dirty="0" smtClean="0"/>
              <a:t>for </a:t>
            </a:r>
            <a:r>
              <a:rPr lang="is-IS" sz="2400" dirty="0" err="1" smtClean="0"/>
              <a:t>agreements</a:t>
            </a:r>
            <a:r>
              <a:rPr lang="is-IS" sz="2400" dirty="0" smtClean="0"/>
              <a:t> </a:t>
            </a:r>
            <a:r>
              <a:rPr lang="is-IS" sz="2400" dirty="0" err="1" smtClean="0"/>
              <a:t>documents</a:t>
            </a:r>
            <a:r>
              <a:rPr lang="is-IS" sz="2400" dirty="0" smtClean="0"/>
              <a:t> </a:t>
            </a:r>
            <a:r>
              <a:rPr lang="is-IS" sz="2400" dirty="0" err="1" smtClean="0"/>
              <a:t>to</a:t>
            </a:r>
            <a:r>
              <a:rPr lang="is-IS" sz="2400" dirty="0" smtClean="0"/>
              <a:t> </a:t>
            </a:r>
            <a:r>
              <a:rPr lang="is-IS" sz="2400" dirty="0" err="1" smtClean="0"/>
              <a:t>be</a:t>
            </a:r>
            <a:r>
              <a:rPr lang="is-IS" sz="2400" dirty="0" smtClean="0"/>
              <a:t> </a:t>
            </a:r>
            <a:r>
              <a:rPr lang="is-IS" sz="2400" dirty="0" err="1" smtClean="0"/>
              <a:t>used</a:t>
            </a:r>
            <a:r>
              <a:rPr lang="is-IS" sz="2400" dirty="0" smtClean="0"/>
              <a:t> 	      </a:t>
            </a:r>
            <a:r>
              <a:rPr lang="is-IS" sz="2400" dirty="0" err="1" smtClean="0"/>
              <a:t>between</a:t>
            </a:r>
            <a:r>
              <a:rPr lang="is-IS" sz="2400" dirty="0" smtClean="0"/>
              <a:t> </a:t>
            </a:r>
            <a:r>
              <a:rPr lang="is-IS" sz="2400" dirty="0" err="1" smtClean="0"/>
              <a:t>beneficiary</a:t>
            </a:r>
            <a:r>
              <a:rPr lang="is-IS" sz="2400" dirty="0" smtClean="0"/>
              <a:t> and </a:t>
            </a:r>
            <a:r>
              <a:rPr lang="is-IS" sz="2400" dirty="0" err="1" smtClean="0"/>
              <a:t>participants</a:t>
            </a:r>
            <a:endParaRPr lang="is-IS" sz="2400" dirty="0" smtClean="0"/>
          </a:p>
          <a:p>
            <a:pPr marL="0" indent="0">
              <a:buNone/>
            </a:pPr>
            <a:r>
              <a:rPr lang="is-IS" sz="2800" b="1" dirty="0" smtClean="0">
                <a:solidFill>
                  <a:srgbClr val="C00000"/>
                </a:solidFill>
              </a:rPr>
              <a:t>	</a:t>
            </a:r>
            <a:r>
              <a:rPr lang="is-IS" sz="2800" b="1" dirty="0" err="1" smtClean="0">
                <a:solidFill>
                  <a:srgbClr val="C00000"/>
                </a:solidFill>
              </a:rPr>
              <a:t>Annex</a:t>
            </a:r>
            <a:r>
              <a:rPr lang="is-IS" sz="2800" b="1" dirty="0" smtClean="0">
                <a:solidFill>
                  <a:srgbClr val="C00000"/>
                </a:solidFill>
              </a:rPr>
              <a:t> V = Form fyrir samninga milli stofnana og 	þátttakenda í verkefnum</a:t>
            </a:r>
            <a:br>
              <a:rPr lang="is-IS" sz="2800" b="1" dirty="0" smtClean="0">
                <a:solidFill>
                  <a:srgbClr val="C00000"/>
                </a:solidFill>
              </a:rPr>
            </a:br>
            <a:r>
              <a:rPr lang="is-IS" sz="2800" b="1" dirty="0" smtClean="0">
                <a:solidFill>
                  <a:srgbClr val="C00000"/>
                </a:solidFill>
              </a:rPr>
              <a:t>	</a:t>
            </a:r>
            <a:r>
              <a:rPr lang="is-IS" sz="2800" b="1" dirty="0">
                <a:solidFill>
                  <a:srgbClr val="C00000"/>
                </a:solidFill>
              </a:rPr>
              <a:t>Tilgangur: vandaður undirbúningur fyrir dvöl</a:t>
            </a:r>
          </a:p>
          <a:p>
            <a:pPr marL="0" indent="0">
              <a:buNone/>
            </a:pPr>
            <a:endParaRPr lang="is-IS" sz="2800" b="1" i="1" dirty="0"/>
          </a:p>
          <a:p>
            <a:pPr marL="0" indent="0">
              <a:buNone/>
            </a:pPr>
            <a:endParaRPr lang="is-I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b="1" dirty="0" smtClean="0"/>
              <a:t>Undirbúningur námsferða</a:t>
            </a:r>
            <a:br>
              <a:rPr lang="is-IS" b="1" dirty="0" smtClean="0"/>
            </a:br>
            <a:r>
              <a:rPr lang="is-IS" b="1" dirty="0" smtClean="0"/>
              <a:t>Skólar og fullorðinsfræðsla</a:t>
            </a:r>
            <a:endParaRPr lang="is-I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Á</a:t>
            </a:r>
            <a:r>
              <a:rPr lang="is-IS" dirty="0" smtClean="0"/>
              <a:t>hersla á</a:t>
            </a:r>
            <a:r>
              <a:rPr lang="is-IS" b="1" dirty="0" smtClean="0">
                <a:solidFill>
                  <a:srgbClr val="C00000"/>
                </a:solidFill>
              </a:rPr>
              <a:t> </a:t>
            </a:r>
            <a:r>
              <a:rPr lang="is-IS" b="1" dirty="0">
                <a:solidFill>
                  <a:srgbClr val="C00000"/>
                </a:solidFill>
              </a:rPr>
              <a:t>gæði og góðan undirbúning</a:t>
            </a:r>
          </a:p>
          <a:p>
            <a:r>
              <a:rPr lang="is-IS" b="1" dirty="0" smtClean="0">
                <a:solidFill>
                  <a:srgbClr val="C00000"/>
                </a:solidFill>
              </a:rPr>
              <a:t>Samningar</a:t>
            </a:r>
            <a:r>
              <a:rPr lang="is-IS" dirty="0" smtClean="0"/>
              <a:t> milli sendistofnunar og þátttakenda </a:t>
            </a:r>
          </a:p>
          <a:p>
            <a:r>
              <a:rPr lang="is-IS" b="1" dirty="0" smtClean="0">
                <a:solidFill>
                  <a:srgbClr val="C00000"/>
                </a:solidFill>
              </a:rPr>
              <a:t>Form/skjöl </a:t>
            </a:r>
            <a:r>
              <a:rPr lang="is-IS" dirty="0" smtClean="0"/>
              <a:t>fyllt út áður en starfsmenn fara í starfsþjálfun / hluti af undirbúningi náms- og starfsþjálfunar. </a:t>
            </a:r>
            <a:r>
              <a:rPr lang="is-IS" dirty="0"/>
              <a:t>E</a:t>
            </a:r>
            <a:r>
              <a:rPr lang="is-IS" sz="3200" dirty="0" smtClean="0"/>
              <a:t>ru ítarleg og mikilvægt að nota þau</a:t>
            </a:r>
          </a:p>
          <a:p>
            <a:r>
              <a:rPr lang="is-IS" b="1" dirty="0" smtClean="0">
                <a:solidFill>
                  <a:srgbClr val="C00000"/>
                </a:solidFill>
              </a:rPr>
              <a:t>Skrá ferðir í </a:t>
            </a:r>
            <a:r>
              <a:rPr lang="is-IS" b="1" dirty="0" err="1" smtClean="0">
                <a:solidFill>
                  <a:srgbClr val="C00000"/>
                </a:solidFill>
              </a:rPr>
              <a:t>Mobility</a:t>
            </a:r>
            <a:r>
              <a:rPr lang="is-IS" b="1" dirty="0" smtClean="0">
                <a:solidFill>
                  <a:srgbClr val="C00000"/>
                </a:solidFill>
              </a:rPr>
              <a:t> </a:t>
            </a:r>
            <a:r>
              <a:rPr lang="is-IS" b="1" dirty="0" err="1" smtClean="0">
                <a:solidFill>
                  <a:srgbClr val="C00000"/>
                </a:solidFill>
              </a:rPr>
              <a:t>Tool</a:t>
            </a:r>
            <a:r>
              <a:rPr lang="is-IS" b="1" dirty="0" smtClean="0">
                <a:solidFill>
                  <a:srgbClr val="C00000"/>
                </a:solidFill>
              </a:rPr>
              <a:t> áður en farið er!</a:t>
            </a:r>
            <a:endParaRPr lang="is-IS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3600" b="1" dirty="0">
                <a:hlinkClick r:id="rId2" action="ppaction://hlinkfile"/>
              </a:rPr>
              <a:t>Samningur</a:t>
            </a:r>
            <a:r>
              <a:rPr lang="is-IS" sz="3600" b="1" dirty="0"/>
              <a:t> </a:t>
            </a:r>
            <a:r>
              <a:rPr lang="is-IS" sz="3600" b="1" dirty="0" smtClean="0"/>
              <a:t/>
            </a:r>
            <a:br>
              <a:rPr lang="is-IS" sz="3600" b="1" dirty="0" smtClean="0"/>
            </a:br>
            <a:r>
              <a:rPr lang="is-IS" sz="3600" b="1" dirty="0" smtClean="0"/>
              <a:t>milli sendistofnunar </a:t>
            </a:r>
            <a:r>
              <a:rPr lang="is-IS" sz="3600" b="1" dirty="0"/>
              <a:t>og </a:t>
            </a:r>
            <a:r>
              <a:rPr lang="is-IS" sz="3600" b="1" dirty="0" smtClean="0"/>
              <a:t>þátttakanda</a:t>
            </a:r>
            <a:endParaRPr lang="is-I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is-IS" sz="3200" b="1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3200" b="1" dirty="0" smtClean="0">
                <a:solidFill>
                  <a:srgbClr val="C00000"/>
                </a:solidFill>
              </a:rPr>
              <a:t>Samkomulag</a:t>
            </a:r>
            <a:r>
              <a:rPr lang="is-IS" sz="3200" dirty="0" smtClean="0"/>
              <a:t> beggja aðila um verkefnið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3200" b="1" dirty="0">
                <a:solidFill>
                  <a:srgbClr val="C00000"/>
                </a:solidFill>
              </a:rPr>
              <a:t>Dvalarlengd, styrkupphæð, </a:t>
            </a:r>
            <a:r>
              <a:rPr lang="is-IS" sz="3200" b="1" dirty="0" smtClean="0">
                <a:solidFill>
                  <a:srgbClr val="C00000"/>
                </a:solidFill>
              </a:rPr>
              <a:t>greiðslufyrirkomulag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3200" b="1" dirty="0" smtClean="0">
                <a:solidFill>
                  <a:srgbClr val="C00000"/>
                </a:solidFill>
              </a:rPr>
              <a:t>Sjúkratryggingar</a:t>
            </a:r>
            <a:r>
              <a:rPr lang="is-IS" sz="3200" dirty="0" smtClean="0"/>
              <a:t> - evrópska sjúkraskírteinið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3200" b="1" dirty="0" smtClean="0">
                <a:solidFill>
                  <a:srgbClr val="C00000"/>
                </a:solidFill>
              </a:rPr>
              <a:t>Tungumálaþjálfun</a:t>
            </a:r>
            <a:r>
              <a:rPr lang="is-IS" sz="3200" dirty="0" smtClean="0"/>
              <a:t> – ef það á við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sz="3200" b="1" dirty="0" smtClean="0">
                <a:solidFill>
                  <a:srgbClr val="C00000"/>
                </a:solidFill>
              </a:rPr>
              <a:t>Einstaklingsskýrslur</a:t>
            </a:r>
            <a:r>
              <a:rPr lang="is-IS" sz="3200" dirty="0"/>
              <a:t> </a:t>
            </a:r>
            <a:r>
              <a:rPr lang="is-IS" sz="3200" b="1" dirty="0">
                <a:solidFill>
                  <a:srgbClr val="C00000"/>
                </a:solidFill>
              </a:rPr>
              <a:t>þátttakenda</a:t>
            </a:r>
            <a:r>
              <a:rPr lang="is-IS" sz="3200" dirty="0" smtClean="0"/>
              <a:t> – rafrænar </a:t>
            </a:r>
            <a:r>
              <a:rPr lang="is-IS" sz="3200" smtClean="0"/>
              <a:t>(</a:t>
            </a:r>
            <a:r>
              <a:rPr lang="is-IS" sz="3200" smtClean="0"/>
              <a:t>EU </a:t>
            </a:r>
            <a:r>
              <a:rPr lang="is-IS" sz="3200" dirty="0" err="1" smtClean="0"/>
              <a:t>survey</a:t>
            </a:r>
            <a:r>
              <a:rPr lang="is-IS" sz="3200" dirty="0" smtClean="0"/>
              <a:t>)</a:t>
            </a:r>
            <a:endParaRPr lang="is-IS" sz="3200" dirty="0"/>
          </a:p>
        </p:txBody>
      </p:sp>
    </p:spTree>
    <p:extLst>
      <p:ext uri="{BB962C8B-B14F-4D97-AF65-F5344CB8AC3E}">
        <p14:creationId xmlns:p14="http://schemas.microsoft.com/office/powerpoint/2010/main" val="13128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600" b="1" dirty="0" smtClean="0"/>
              <a:t>Dagskrá og gæðaviðmið</a:t>
            </a:r>
            <a:endParaRPr lang="is-I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b="1" dirty="0" smtClean="0">
              <a:solidFill>
                <a:srgbClr val="C00000"/>
              </a:solidFill>
            </a:endParaRPr>
          </a:p>
          <a:p>
            <a:r>
              <a:rPr lang="is-I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 action="ppaction://hlinkfile"/>
              </a:rPr>
              <a:t>Staff</a:t>
            </a:r>
            <a:r>
              <a:rPr lang="is-IS" b="1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 action="ppaction://hlinkfile"/>
              </a:rPr>
              <a:t> </a:t>
            </a:r>
            <a:r>
              <a:rPr lang="is-I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 action="ppaction://hlinkfile"/>
              </a:rPr>
              <a:t>mobility</a:t>
            </a:r>
            <a:r>
              <a:rPr lang="is-IS" b="1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 action="ppaction://hlinkfile"/>
              </a:rPr>
              <a:t> </a:t>
            </a:r>
            <a:r>
              <a:rPr lang="is-I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 action="ppaction://hlinkfile"/>
              </a:rPr>
              <a:t>agreement</a:t>
            </a:r>
            <a:r>
              <a:rPr lang="is-IS" b="1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2" action="ppaction://hlinkfile"/>
              </a:rPr>
              <a:t> </a:t>
            </a:r>
            <a:r>
              <a:rPr lang="is-IS" dirty="0"/>
              <a:t>– </a:t>
            </a:r>
            <a:r>
              <a:rPr lang="is-IS" dirty="0" smtClean="0"/>
              <a:t>Form </a:t>
            </a:r>
            <a:r>
              <a:rPr lang="is-IS" dirty="0"/>
              <a:t>fyrir dagskrá</a:t>
            </a:r>
          </a:p>
          <a:p>
            <a:r>
              <a:rPr lang="is-I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 action="ppaction://hlinkfile"/>
              </a:rPr>
              <a:t>Quality</a:t>
            </a:r>
            <a:r>
              <a:rPr lang="is-IS" b="1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 action="ppaction://hlinkfile"/>
              </a:rPr>
              <a:t> </a:t>
            </a:r>
            <a:r>
              <a:rPr lang="is-IS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 action="ppaction://hlinkfile"/>
              </a:rPr>
              <a:t>commitment</a:t>
            </a:r>
            <a:r>
              <a:rPr lang="is-IS" b="1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 action="ppaction://hlinkfile"/>
              </a:rPr>
              <a:t>  </a:t>
            </a:r>
            <a:r>
              <a:rPr lang="is-IS" dirty="0" smtClean="0"/>
              <a:t>- Gæðaviðmið </a:t>
            </a:r>
            <a:br>
              <a:rPr lang="is-IS" dirty="0" smtClean="0"/>
            </a:br>
            <a:endParaRPr lang="is-IS" dirty="0" smtClean="0"/>
          </a:p>
          <a:p>
            <a:r>
              <a:rPr lang="is-IS" dirty="0"/>
              <a:t>S</a:t>
            </a:r>
            <a:r>
              <a:rPr lang="is-IS" dirty="0" smtClean="0"/>
              <a:t>kýrir  verkefni og ábyrgð allra sem að verkefninu koma</a:t>
            </a:r>
          </a:p>
        </p:txBody>
      </p:sp>
    </p:spTree>
    <p:extLst>
      <p:ext uri="{BB962C8B-B14F-4D97-AF65-F5344CB8AC3E}">
        <p14:creationId xmlns:p14="http://schemas.microsoft.com/office/powerpoint/2010/main" val="27445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b="1" dirty="0" err="1" smtClean="0"/>
              <a:t>Europass</a:t>
            </a:r>
            <a:r>
              <a:rPr lang="is-IS" b="1" dirty="0" smtClean="0"/>
              <a:t> starfsmenntavegabréf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indent="-457200">
              <a:lnSpc>
                <a:spcPct val="90000"/>
              </a:lnSpc>
              <a:defRPr/>
            </a:pPr>
            <a:endParaRPr lang="is-IS" dirty="0" smtClean="0"/>
          </a:p>
          <a:p>
            <a:pPr marL="800100" indent="-457200">
              <a:lnSpc>
                <a:spcPct val="90000"/>
              </a:lnSpc>
              <a:defRPr/>
            </a:pPr>
            <a:r>
              <a:rPr lang="is-IS" dirty="0" smtClean="0"/>
              <a:t>Notað til að staðfesta starfsþjálfun /dvöl</a:t>
            </a:r>
          </a:p>
          <a:p>
            <a:pPr marL="800100" indent="-457200">
              <a:lnSpc>
                <a:spcPct val="90000"/>
              </a:lnSpc>
              <a:defRPr/>
            </a:pPr>
            <a:r>
              <a:rPr lang="is-IS" dirty="0" smtClean="0"/>
              <a:t>Sendandinn lýsir innihaldi dvalar</a:t>
            </a:r>
          </a:p>
          <a:p>
            <a:pPr marL="800100" indent="-457200">
              <a:lnSpc>
                <a:spcPct val="90000"/>
              </a:lnSpc>
              <a:defRPr/>
            </a:pPr>
            <a:r>
              <a:rPr lang="is-IS" dirty="0" smtClean="0"/>
              <a:t>Móttakandinn staðfestir framkvæmd </a:t>
            </a:r>
          </a:p>
          <a:p>
            <a:pPr marL="800100" indent="-457200">
              <a:lnSpc>
                <a:spcPct val="90000"/>
              </a:lnSpc>
              <a:defRPr/>
            </a:pPr>
            <a:r>
              <a:rPr lang="is-IS" dirty="0"/>
              <a:t>H</a:t>
            </a:r>
            <a:r>
              <a:rPr lang="is-IS" dirty="0" smtClean="0"/>
              <a:t>vert starfsmenntavegabréf er fyllt út rafrænt á heimasíðu </a:t>
            </a:r>
            <a:r>
              <a:rPr lang="is-IS" dirty="0" err="1" smtClean="0"/>
              <a:t>Europass</a:t>
            </a:r>
            <a:r>
              <a:rPr lang="is-IS" dirty="0" smtClean="0"/>
              <a:t> </a:t>
            </a:r>
            <a:endParaRPr lang="is-IS" dirty="0"/>
          </a:p>
          <a:p>
            <a:pPr marL="800100" indent="-457200">
              <a:lnSpc>
                <a:spcPct val="90000"/>
              </a:lnSpc>
              <a:defRPr/>
            </a:pPr>
            <a:endParaRPr lang="is-IS" dirty="0"/>
          </a:p>
          <a:p>
            <a:pPr indent="0">
              <a:lnSpc>
                <a:spcPct val="90000"/>
              </a:lnSpc>
              <a:buNone/>
              <a:defRPr/>
            </a:pPr>
            <a:r>
              <a:rPr lang="is-IS" dirty="0" smtClean="0"/>
              <a:t> </a:t>
            </a:r>
            <a:endParaRPr lang="en-GB" dirty="0"/>
          </a:p>
          <a:p>
            <a:endParaRPr lang="is-I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3176"/>
            <a:ext cx="1634603" cy="90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7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>
                <a:hlinkClick r:id="rId3"/>
              </a:rPr>
              <a:t>www.</a:t>
            </a:r>
            <a:r>
              <a:rPr lang="is-IS" dirty="0" err="1" smtClean="0">
                <a:hlinkClick r:id="rId3"/>
              </a:rPr>
              <a:t>europass</a:t>
            </a:r>
            <a:r>
              <a:rPr lang="is-IS" dirty="0" smtClean="0">
                <a:hlinkClick r:id="rId3"/>
              </a:rPr>
              <a:t>.is</a:t>
            </a:r>
            <a:r>
              <a:rPr lang="is-IS" dirty="0" smtClean="0"/>
              <a:t/>
            </a:r>
            <a:br>
              <a:rPr lang="is-IS" dirty="0" smtClean="0"/>
            </a:b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06769"/>
            <a:ext cx="4536504" cy="4781699"/>
          </a:xfrm>
        </p:spPr>
      </p:pic>
    </p:spTree>
    <p:extLst>
      <p:ext uri="{BB962C8B-B14F-4D97-AF65-F5344CB8AC3E}">
        <p14:creationId xmlns:p14="http://schemas.microsoft.com/office/powerpoint/2010/main" val="38509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Staðfestingar - mikilvægt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s-IS" dirty="0"/>
              <a:t>Landskrifstofa hefur móttekið lokaskýrsluna þína og mat á henni er í ferli.</a:t>
            </a:r>
          </a:p>
          <a:p>
            <a:pPr marL="0" indent="0">
              <a:buNone/>
            </a:pPr>
            <a:r>
              <a:rPr lang="is-IS" dirty="0"/>
              <a:t> </a:t>
            </a:r>
          </a:p>
          <a:p>
            <a:pPr marL="0" indent="0">
              <a:buNone/>
            </a:pPr>
            <a:r>
              <a:rPr lang="is-IS" sz="3300" dirty="0"/>
              <a:t>Erindi þessa skeytis er að tilkynna að verkefnið hefur verið valið með slembiúrtaki í svokallað ,,</a:t>
            </a:r>
            <a:r>
              <a:rPr lang="is-IS" sz="3300" dirty="0" err="1"/>
              <a:t>desk</a:t>
            </a:r>
            <a:r>
              <a:rPr lang="is-IS" sz="3300" dirty="0"/>
              <a:t>-</a:t>
            </a:r>
            <a:r>
              <a:rPr lang="is-IS" sz="3300" dirty="0" err="1"/>
              <a:t>check</a:t>
            </a:r>
            <a:r>
              <a:rPr lang="is-IS" sz="3300" dirty="0"/>
              <a:t>“ sbr. eftirfarandi:  </a:t>
            </a:r>
            <a:r>
              <a:rPr lang="is-IS" sz="2800" dirty="0"/>
              <a:t/>
            </a:r>
            <a:br>
              <a:rPr lang="is-IS" sz="2800" dirty="0"/>
            </a:br>
            <a:endParaRPr lang="is-IS" sz="2800" dirty="0" smtClean="0"/>
          </a:p>
          <a:p>
            <a:pPr marL="457200" lvl="1" indent="0">
              <a:buNone/>
            </a:pPr>
            <a:r>
              <a:rPr lang="is-IS" dirty="0" smtClean="0"/>
              <a:t>„Athugið að á hverju ári eru að auki dregin út af handahófi nokkur verkefni sem þurfa að skila ítarlegri gögnum og verða viðkomandi verkefni látin vita ef til þess kemur“.</a:t>
            </a:r>
            <a:r>
              <a:rPr lang="is-IS" sz="2400" dirty="0" smtClean="0"/>
              <a:t>  </a:t>
            </a:r>
          </a:p>
          <a:p>
            <a:pPr marL="457200" lvl="1" indent="0">
              <a:buNone/>
            </a:pPr>
            <a:endParaRPr lang="is-IS" sz="2400" dirty="0" smtClean="0"/>
          </a:p>
          <a:p>
            <a:pPr marL="0" indent="0">
              <a:buNone/>
            </a:pPr>
            <a:r>
              <a:rPr lang="is-IS" dirty="0" smtClean="0"/>
              <a:t>Landskrifstofa verður að </a:t>
            </a:r>
            <a:r>
              <a:rPr lang="is-IS" dirty="0"/>
              <a:t>fá eftirfarandi gögn:</a:t>
            </a:r>
            <a:r>
              <a:rPr lang="is-IS" b="1" dirty="0"/>
              <a:t> </a:t>
            </a:r>
            <a:endParaRPr lang="is-IS" dirty="0"/>
          </a:p>
          <a:p>
            <a:pPr lvl="1"/>
            <a:r>
              <a:rPr lang="is-IS" b="1" dirty="0">
                <a:solidFill>
                  <a:srgbClr val="C00000"/>
                </a:solidFill>
              </a:rPr>
              <a:t>Staðfesting á </a:t>
            </a:r>
            <a:r>
              <a:rPr lang="is-IS" b="1" dirty="0" smtClean="0">
                <a:solidFill>
                  <a:srgbClr val="C00000"/>
                </a:solidFill>
              </a:rPr>
              <a:t>dvöl</a:t>
            </a:r>
            <a:r>
              <a:rPr lang="is-IS" b="1" dirty="0" smtClean="0">
                <a:solidFill>
                  <a:srgbClr val="FF0000"/>
                </a:solidFill>
              </a:rPr>
              <a:t/>
            </a:r>
            <a:br>
              <a:rPr lang="is-IS" b="1" dirty="0" smtClean="0">
                <a:solidFill>
                  <a:srgbClr val="FF0000"/>
                </a:solidFill>
              </a:rPr>
            </a:br>
            <a:r>
              <a:rPr lang="is-IS" dirty="0" smtClean="0"/>
              <a:t>Við </a:t>
            </a:r>
            <a:r>
              <a:rPr lang="is-IS" dirty="0"/>
              <a:t>hvetjum mjög eindregið til þess að </a:t>
            </a:r>
            <a:r>
              <a:rPr lang="is-IS" dirty="0" err="1"/>
              <a:t>Europass</a:t>
            </a:r>
            <a:r>
              <a:rPr lang="is-IS" dirty="0"/>
              <a:t> starfsmenntavegabréfið sé notað til að staðfesta </a:t>
            </a:r>
            <a:r>
              <a:rPr lang="is-IS" b="1" dirty="0">
                <a:solidFill>
                  <a:srgbClr val="C00000"/>
                </a:solidFill>
              </a:rPr>
              <a:t>hvað gert er, hvar og hvenær (dagsetningar) undirritað af </a:t>
            </a:r>
            <a:r>
              <a:rPr lang="is-IS" b="1" dirty="0" smtClean="0">
                <a:solidFill>
                  <a:srgbClr val="C00000"/>
                </a:solidFill>
              </a:rPr>
              <a:t>móttökustofnun</a:t>
            </a:r>
            <a:r>
              <a:rPr lang="is-IS" dirty="0" smtClean="0"/>
              <a:t>, </a:t>
            </a:r>
            <a:r>
              <a:rPr lang="is-IS" dirty="0"/>
              <a:t>en oft eru </a:t>
            </a:r>
            <a:r>
              <a:rPr lang="is-IS" dirty="0" smtClean="0"/>
              <a:t>útbúin </a:t>
            </a:r>
            <a:r>
              <a:rPr lang="is-IS" dirty="0"/>
              <a:t>skjöl fyrir hvern þátttakanda sem staðfesta sömu atriði: </a:t>
            </a:r>
            <a:r>
              <a:rPr lang="is-IS" b="1" dirty="0"/>
              <a:t>„</a:t>
            </a:r>
            <a:r>
              <a:rPr lang="is-IS" b="1" dirty="0" err="1">
                <a:solidFill>
                  <a:srgbClr val="C00000"/>
                </a:solidFill>
              </a:rPr>
              <a:t>Confirmation</a:t>
            </a:r>
            <a:r>
              <a:rPr lang="is-IS" b="1" dirty="0">
                <a:solidFill>
                  <a:srgbClr val="C00000"/>
                </a:solidFill>
              </a:rPr>
              <a:t>/</a:t>
            </a:r>
            <a:r>
              <a:rPr lang="is-IS" b="1" dirty="0" err="1">
                <a:solidFill>
                  <a:srgbClr val="C00000"/>
                </a:solidFill>
              </a:rPr>
              <a:t>Certificate</a:t>
            </a:r>
            <a:r>
              <a:rPr lang="is-IS" b="1" dirty="0">
                <a:solidFill>
                  <a:srgbClr val="C00000"/>
                </a:solidFill>
              </a:rPr>
              <a:t> of </a:t>
            </a:r>
            <a:r>
              <a:rPr lang="is-IS" b="1" dirty="0" err="1">
                <a:solidFill>
                  <a:srgbClr val="C00000"/>
                </a:solidFill>
              </a:rPr>
              <a:t>Attendance</a:t>
            </a:r>
            <a:r>
              <a:rPr lang="is-IS" b="1" dirty="0" smtClean="0"/>
              <a:t>“</a:t>
            </a:r>
            <a:r>
              <a:rPr lang="is-IS" dirty="0" smtClean="0"/>
              <a:t>, einnig undirrituð af móttökustofnun.</a:t>
            </a:r>
            <a:endParaRPr lang="is-IS" dirty="0"/>
          </a:p>
          <a:p>
            <a:pPr lvl="1"/>
            <a:r>
              <a:rPr lang="is-IS" dirty="0"/>
              <a:t>Gögn sem sýna fram á</a:t>
            </a:r>
            <a:r>
              <a:rPr lang="is-IS" b="1" dirty="0"/>
              <a:t> </a:t>
            </a:r>
            <a:r>
              <a:rPr lang="is-IS" b="1" dirty="0">
                <a:solidFill>
                  <a:srgbClr val="C00000"/>
                </a:solidFill>
              </a:rPr>
              <a:t>greiðslu á styrkupphæðinni til þátttakenda </a:t>
            </a:r>
            <a:r>
              <a:rPr lang="is-IS" dirty="0" smtClean="0"/>
              <a:t>s.s. </a:t>
            </a:r>
            <a:r>
              <a:rPr lang="is-IS" dirty="0"/>
              <a:t>bankakvittanir eða færsluyfirlit.  </a:t>
            </a:r>
            <a:endParaRPr lang="is-IS" dirty="0" smtClean="0"/>
          </a:p>
          <a:p>
            <a:pPr lvl="1"/>
            <a:endParaRPr lang="is-IS" dirty="0"/>
          </a:p>
          <a:p>
            <a:pPr marL="0" indent="0">
              <a:buNone/>
            </a:pPr>
            <a:r>
              <a:rPr lang="is-IS" dirty="0"/>
              <a:t>Verkefnisstjórar þurfa að skila inn fylgigögnum fyrir</a:t>
            </a:r>
            <a:r>
              <a:rPr lang="is-IS" b="1" dirty="0"/>
              <a:t> </a:t>
            </a:r>
            <a:r>
              <a:rPr lang="is-IS" b="1" dirty="0">
                <a:solidFill>
                  <a:srgbClr val="C00000"/>
                </a:solidFill>
              </a:rPr>
              <a:t>alla þátttakendur</a:t>
            </a:r>
            <a:r>
              <a:rPr lang="is-IS" dirty="0">
                <a:solidFill>
                  <a:srgbClr val="C00000"/>
                </a:solidFill>
              </a:rPr>
              <a:t> </a:t>
            </a:r>
            <a:r>
              <a:rPr lang="is-IS" dirty="0"/>
              <a:t>í verkefninu. 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2748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3775" y="-1011090"/>
            <a:ext cx="17065896" cy="11789371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187624" y="908720"/>
            <a:ext cx="5760640" cy="4719560"/>
          </a:xfrm>
          <a:custGeom>
            <a:avLst/>
            <a:gdLst>
              <a:gd name="connsiteX0" fmla="*/ 2590800 w 2590800"/>
              <a:gd name="connsiteY0" fmla="*/ 1310640 h 1310640"/>
              <a:gd name="connsiteX1" fmla="*/ 2590800 w 2590800"/>
              <a:gd name="connsiteY1" fmla="*/ 1310640 h 1310640"/>
              <a:gd name="connsiteX2" fmla="*/ 2590800 w 2590800"/>
              <a:gd name="connsiteY2" fmla="*/ 1066800 h 1310640"/>
              <a:gd name="connsiteX3" fmla="*/ 2575560 w 2590800"/>
              <a:gd name="connsiteY3" fmla="*/ 0 h 1310640"/>
              <a:gd name="connsiteX4" fmla="*/ 198120 w 2590800"/>
              <a:gd name="connsiteY4" fmla="*/ 30480 h 1310640"/>
              <a:gd name="connsiteX5" fmla="*/ 0 w 2590800"/>
              <a:gd name="connsiteY5" fmla="*/ 1310640 h 1310640"/>
              <a:gd name="connsiteX6" fmla="*/ 2590800 w 2590800"/>
              <a:gd name="connsiteY6" fmla="*/ 131064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310640">
                <a:moveTo>
                  <a:pt x="2590800" y="1310640"/>
                </a:moveTo>
                <a:lnTo>
                  <a:pt x="2590800" y="1310640"/>
                </a:lnTo>
                <a:lnTo>
                  <a:pt x="2590800" y="1066800"/>
                </a:lnTo>
                <a:lnTo>
                  <a:pt x="2575560" y="0"/>
                </a:lnTo>
                <a:lnTo>
                  <a:pt x="198120" y="30480"/>
                </a:lnTo>
                <a:lnTo>
                  <a:pt x="0" y="1310640"/>
                </a:lnTo>
                <a:lnTo>
                  <a:pt x="2590800" y="131064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" sz="3600" b="1" dirty="0">
              <a:solidFill>
                <a:srgbClr val="F7964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s" sz="3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330310"/>
            <a:ext cx="47525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" sz="20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RANNÍS</a:t>
            </a:r>
            <a:r>
              <a:rPr lang="is-I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er </a:t>
            </a:r>
            <a:r>
              <a:rPr lang="is-I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landskrifstofa </a:t>
            </a:r>
            <a:r>
              <a:rPr lang="is-I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mennta- og íþróttahluta </a:t>
            </a:r>
            <a:r>
              <a:rPr lang="is" sz="20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ERASMUS+</a:t>
            </a:r>
            <a:r>
              <a:rPr lang="is-I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s-I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 </a:t>
            </a:r>
            <a:r>
              <a:rPr lang="is-I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Íslandi</a:t>
            </a:r>
          </a:p>
          <a:p>
            <a:endParaRPr lang="is" sz="2000" b="1" dirty="0" smtClean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s" sz="24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NÁNARI UPPLÝSINGAR:</a:t>
            </a:r>
            <a:endParaRPr lang="is" sz="2400" b="1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www.erasmusplus.is</a:t>
            </a:r>
          </a:p>
          <a:p>
            <a:r>
              <a:rPr lang="i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ec.europa.eu/erasmus-plus</a:t>
            </a:r>
          </a:p>
          <a:p>
            <a:endParaRPr lang="is" sz="2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s" sz="24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SAMFÉLAGSMIÐLAR:</a:t>
            </a:r>
            <a:endParaRPr lang="is" sz="2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Twitter: #ErasmusPlus</a:t>
            </a:r>
            <a:endParaRPr lang="is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Facebook: Erasmus</a:t>
            </a:r>
            <a:r>
              <a:rPr lang="i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og</a:t>
            </a:r>
          </a:p>
          <a:p>
            <a:r>
              <a:rPr lang="is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s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MenntESB</a:t>
            </a:r>
            <a:endParaRPr lang="is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s" sz="2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s" sz="2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s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65160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" b="1" i="1" dirty="0">
                <a:solidFill>
                  <a:prstClr val="white"/>
                </a:solidFill>
              </a:rPr>
              <a:t>Ljósmyndir: @SHUTTERSTOCK</a:t>
            </a:r>
            <a:r>
              <a:rPr lang="i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3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256</Words>
  <Application>Microsoft Office PowerPoint</Application>
  <PresentationFormat>On-screen Show (4:3)</PresentationFormat>
  <Paragraphs>84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1_Office Theme</vt:lpstr>
      <vt:lpstr>13_Office Theme</vt:lpstr>
      <vt:lpstr>PowerPoint Presentation</vt:lpstr>
      <vt:lpstr>Annexar - Viðaukar verkefnissamnings</vt:lpstr>
      <vt:lpstr>Undirbúningur námsferða Skólar og fullorðinsfræðsla</vt:lpstr>
      <vt:lpstr>Samningur  milli sendistofnunar og þátttakanda</vt:lpstr>
      <vt:lpstr>Dagskrá og gæðaviðmið</vt:lpstr>
      <vt:lpstr>Europass starfsmenntavegabréf </vt:lpstr>
      <vt:lpstr> www.europass.is </vt:lpstr>
      <vt:lpstr>Staðfestingar - mikilvægt</vt:lpstr>
      <vt:lpstr>PowerPoint Presentation</vt:lpstr>
    </vt:vector>
  </TitlesOfParts>
  <Company>Rannsóknamiðstöð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alla</dc:creator>
  <cp:lastModifiedBy>Margrét Sverrisdóttir</cp:lastModifiedBy>
  <cp:revision>59</cp:revision>
  <cp:lastPrinted>2014-09-03T16:57:39Z</cp:lastPrinted>
  <dcterms:created xsi:type="dcterms:W3CDTF">2011-03-01T11:45:56Z</dcterms:created>
  <dcterms:modified xsi:type="dcterms:W3CDTF">2018-05-28T11:37:21Z</dcterms:modified>
</cp:coreProperties>
</file>