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8" r:id="rId4"/>
    <p:sldId id="259" r:id="rId5"/>
    <p:sldId id="260" r:id="rId6"/>
    <p:sldId id="262" r:id="rId7"/>
    <p:sldId id="314" r:id="rId8"/>
    <p:sldId id="315" r:id="rId9"/>
    <p:sldId id="269" r:id="rId10"/>
    <p:sldId id="294" r:id="rId11"/>
    <p:sldId id="305" r:id="rId12"/>
    <p:sldId id="309" r:id="rId13"/>
    <p:sldId id="302" r:id="rId14"/>
  </p:sldIdLst>
  <p:sldSz cx="9144000" cy="6858000" type="screen4x3"/>
  <p:notesSz cx="6858000" cy="9926638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12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6" y="1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0CB52-B6BA-4499-8D06-871BD62FD9D8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6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0C274-1E55-4E34-A3A6-9395ADD3D8B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49381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6" y="1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8F8C0-2AE8-4A65-9D28-A8FAE7E6376A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6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A9972-012D-4567-81CB-542B81FA334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78832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A9972-012D-4567-81CB-542B81FA3346}" type="slidenum">
              <a:rPr lang="is-IS" smtClean="0"/>
              <a:t>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25691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A9972-012D-4567-81CB-542B81FA3346}" type="slidenum">
              <a:rPr lang="is-IS" smtClean="0"/>
              <a:t>12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34245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 err="1"/>
              <a:t>Mobility</a:t>
            </a:r>
            <a:r>
              <a:rPr lang="is-IS" dirty="0"/>
              <a:t> </a:t>
            </a:r>
            <a:r>
              <a:rPr lang="is-IS" dirty="0" err="1"/>
              <a:t>tool</a:t>
            </a:r>
            <a:r>
              <a:rPr lang="is-IS" dirty="0"/>
              <a:t> er umsónarkerfi til þess að halda utanum</a:t>
            </a:r>
            <a:r>
              <a:rPr lang="is-IS" baseline="0" dirty="0"/>
              <a:t> ferðir, fjárhagshluta verkefnis, skýrslur þátttakenda og skýrslur verkefnis</a:t>
            </a: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A9972-012D-4567-81CB-542B81FA3346}" type="slidenum">
              <a:rPr lang="is-IS" smtClean="0"/>
              <a:t>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09731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s-IS" dirty="0"/>
              <a:t>Við sendum verkefnin inn í </a:t>
            </a:r>
            <a:r>
              <a:rPr lang="is-IS" dirty="0" err="1"/>
              <a:t>Mobility</a:t>
            </a:r>
            <a:r>
              <a:rPr lang="is-IS" dirty="0"/>
              <a:t> </a:t>
            </a:r>
            <a:r>
              <a:rPr lang="is-IS" dirty="0" err="1"/>
              <a:t>Tool</a:t>
            </a:r>
            <a:r>
              <a:rPr lang="is-IS" dirty="0"/>
              <a:t>, við það sendir kerfið póst á verkefnisstjóra með tengli á kerfið og leiðbeiningar.</a:t>
            </a:r>
            <a:r>
              <a:rPr lang="is-IS" baseline="0" dirty="0"/>
              <a:t> Stofna þarf ECAS aðgang til að komast inn í </a:t>
            </a:r>
            <a:r>
              <a:rPr lang="is-IS" baseline="0" dirty="0" err="1"/>
              <a:t>Mobility</a:t>
            </a:r>
            <a:r>
              <a:rPr lang="is-IS" baseline="0" dirty="0"/>
              <a:t> </a:t>
            </a:r>
            <a:r>
              <a:rPr lang="is-IS" baseline="0" dirty="0" err="1"/>
              <a:t>tool</a:t>
            </a:r>
            <a:r>
              <a:rPr lang="is-IS" baseline="0" dirty="0"/>
              <a:t>. Þeir sem þegar eru með ECAS aðgang þurfa ekki að stofna nýjan.</a:t>
            </a:r>
            <a:endParaRPr lang="is-IS" dirty="0"/>
          </a:p>
          <a:p>
            <a:r>
              <a:rPr lang="is-IS" dirty="0"/>
              <a:t>Athugið</a:t>
            </a:r>
            <a:r>
              <a:rPr lang="is-IS" baseline="0" dirty="0"/>
              <a:t> að aðeins þeir sem eru skráðir verkefnisstjórar í umsókn fá póst frá kerfinu ef breytt hefur verið um verkefnisstjóra þarf því að láta okkur vita</a:t>
            </a:r>
            <a:endParaRPr lang="is-IS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1pPr>
            <a:lvl2pPr marL="742950" indent="-285750"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2pPr>
            <a:lvl3pPr marL="1143000" indent="-228600"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3pPr>
            <a:lvl4pPr marL="1600200" indent="-228600"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4pPr>
            <a:lvl5pPr marL="2057400" indent="-228600"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9pPr>
          </a:lstStyle>
          <a:p>
            <a:pPr eaLnBrk="1" hangingPunct="1"/>
            <a:fld id="{59B467C1-D6A4-42CA-A614-304A9C695EBE}" type="slidenum">
              <a:rPr lang="en-GB" sz="12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5427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1pPr>
            <a:lvl2pPr marL="742950" indent="-285750"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2pPr>
            <a:lvl3pPr marL="1143000" indent="-228600"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3pPr>
            <a:lvl4pPr marL="1600200" indent="-228600"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4pPr>
            <a:lvl5pPr marL="2057400" indent="-228600"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9pPr>
          </a:lstStyle>
          <a:p>
            <a:pPr eaLnBrk="1" hangingPunct="1"/>
            <a:endParaRPr lang="en-GB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s-IS" dirty="0"/>
              <a:t>Það er ákveðin vefslóð inn í </a:t>
            </a:r>
            <a:r>
              <a:rPr lang="is-IS" dirty="0" err="1"/>
              <a:t>Mobility</a:t>
            </a:r>
            <a:r>
              <a:rPr lang="is-IS" baseline="0" dirty="0"/>
              <a:t> </a:t>
            </a:r>
            <a:r>
              <a:rPr lang="is-IS" baseline="0" dirty="0" err="1"/>
              <a:t>tool</a:t>
            </a:r>
            <a:r>
              <a:rPr lang="is-IS" baseline="0" dirty="0"/>
              <a:t>, hana fáið þið senda í póstinum frá kerfinu en einnig er hægt að nálgast slóðina á síðu Erasmus+. Slóðin vísar fyrst inn í ECAS og svo inn í </a:t>
            </a:r>
            <a:r>
              <a:rPr lang="is-IS" baseline="0" dirty="0" err="1"/>
              <a:t>Mobility</a:t>
            </a:r>
            <a:r>
              <a:rPr lang="is-IS" baseline="0" dirty="0"/>
              <a:t> </a:t>
            </a:r>
            <a:r>
              <a:rPr lang="is-IS" baseline="0" dirty="0" err="1"/>
              <a:t>tool</a:t>
            </a:r>
            <a:r>
              <a:rPr lang="is-IS" baseline="0" dirty="0"/>
              <a:t> þegar notendanafn og lykilorð hefur verið slegið inn.</a:t>
            </a:r>
            <a:endParaRPr lang="is-IS" dirty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1pPr>
            <a:lvl2pPr marL="742950" indent="-285750"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2pPr>
            <a:lvl3pPr marL="1143000" indent="-228600"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3pPr>
            <a:lvl4pPr marL="1600200" indent="-228600"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4pPr>
            <a:lvl5pPr marL="2057400" indent="-228600"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9pPr>
          </a:lstStyle>
          <a:p>
            <a:pPr eaLnBrk="1" hangingPunct="1"/>
            <a:fld id="{F0B86F0C-1513-4DC0-958E-8AF830F88582}" type="slidenum">
              <a:rPr lang="en-GB" sz="12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55301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1pPr>
            <a:lvl2pPr marL="742950" indent="-285750"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2pPr>
            <a:lvl3pPr marL="1143000" indent="-228600"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3pPr>
            <a:lvl4pPr marL="1600200" indent="-228600"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4pPr>
            <a:lvl5pPr marL="2057400" indent="-228600" eaLnBrk="0" hangingPunct="0"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ea typeface="ヒラギノ角ゴ Pro W3" pitchFamily="-44" charset="-128"/>
                <a:sym typeface="Arial" charset="0"/>
              </a:defRPr>
            </a:lvl9pPr>
          </a:lstStyle>
          <a:p>
            <a:pPr eaLnBrk="1" hangingPunct="1"/>
            <a:endParaRPr lang="en-GB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/>
              <a:t>Þegar búið</a:t>
            </a:r>
            <a:r>
              <a:rPr lang="is-IS" baseline="0" dirty="0"/>
              <a:t> er að skrá sig inn opnast gluggi þar sem notandi er boðinn velkominn inn í </a:t>
            </a:r>
            <a:r>
              <a:rPr lang="is-IS" baseline="0" dirty="0" err="1"/>
              <a:t>Mobility</a:t>
            </a:r>
            <a:r>
              <a:rPr lang="is-IS" baseline="0" dirty="0"/>
              <a:t> </a:t>
            </a:r>
            <a:r>
              <a:rPr lang="is-IS" baseline="0" dirty="0" err="1"/>
              <a:t>Tool</a:t>
            </a:r>
            <a:r>
              <a:rPr lang="is-IS" baseline="0" dirty="0"/>
              <a:t>.</a:t>
            </a:r>
          </a:p>
          <a:p>
            <a:r>
              <a:rPr lang="is-IS" baseline="0" dirty="0"/>
              <a:t>Þar sér hann nafn sitt og númer þeirra verkefna sem hann er tengdur</a:t>
            </a:r>
          </a:p>
          <a:p>
            <a:r>
              <a:rPr lang="is-IS" baseline="0" dirty="0"/>
              <a:t>Til að komast inn í verkefni þarf að smella á verkefnisnúmerið</a:t>
            </a:r>
            <a:endParaRPr lang="is-IS" dirty="0"/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A9972-012D-4567-81CB-542B81FA3346}" type="slidenum">
              <a:rPr lang="is-IS" smtClean="0"/>
              <a:t>5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3344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dirty="0"/>
              <a:t>Í þennan hluta eru settar inn upplýsingar um ferðir þátttakenda</a:t>
            </a:r>
          </a:p>
          <a:p>
            <a:r>
              <a:rPr lang="is-IS" dirty="0"/>
              <a:t>Skráðar eru upplýsingar um hverja </a:t>
            </a:r>
            <a:r>
              <a:rPr lang="is-IS" dirty="0">
                <a:solidFill>
                  <a:srgbClr val="C00000"/>
                </a:solidFill>
              </a:rPr>
              <a:t>ferð</a:t>
            </a:r>
            <a:r>
              <a:rPr lang="is-IS" dirty="0"/>
              <a:t>, </a:t>
            </a:r>
            <a:r>
              <a:rPr lang="is-IS" dirty="0">
                <a:solidFill>
                  <a:srgbClr val="C00000"/>
                </a:solidFill>
              </a:rPr>
              <a:t>einstaklinginn</a:t>
            </a:r>
            <a:r>
              <a:rPr lang="is-IS" dirty="0"/>
              <a:t> sem fer og </a:t>
            </a:r>
            <a:r>
              <a:rPr lang="is-IS" dirty="0">
                <a:solidFill>
                  <a:srgbClr val="C00000"/>
                </a:solidFill>
              </a:rPr>
              <a:t>styrkinn</a:t>
            </a:r>
            <a:r>
              <a:rPr lang="is-IS" dirty="0"/>
              <a:t> sem hann fær úthlutaðan, ásamt fleiri upplýsingum.</a:t>
            </a:r>
          </a:p>
          <a:p>
            <a:r>
              <a:rPr lang="is-IS" dirty="0"/>
              <a:t>Þær styrkupphæðir sem skráðar eru í hverri ferð reiknast saman í </a:t>
            </a:r>
            <a:r>
              <a:rPr lang="is-IS" dirty="0" err="1"/>
              <a:t>budget</a:t>
            </a:r>
            <a:r>
              <a:rPr lang="is-IS" dirty="0"/>
              <a:t> flipanum</a:t>
            </a:r>
          </a:p>
          <a:p>
            <a:r>
              <a:rPr lang="is-IS" dirty="0"/>
              <a:t>Þegar ferð er skráð þarf að vera búið að skrá móttökuaðila í </a:t>
            </a:r>
            <a:r>
              <a:rPr lang="is-IS" dirty="0" err="1"/>
              <a:t>organisations</a:t>
            </a:r>
            <a:r>
              <a:rPr lang="is-IS" dirty="0"/>
              <a:t> flipanum.</a:t>
            </a:r>
          </a:p>
          <a:p>
            <a:r>
              <a:rPr lang="is-IS" dirty="0"/>
              <a:t>Hægt er að gera leiðréttingar á skráningu ferðar ef þörf er á.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s-IS" dirty="0"/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A9972-012D-4567-81CB-542B81FA3346}" type="slidenum">
              <a:rPr lang="is-IS" smtClean="0"/>
              <a:t>8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78015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31863" y="744538"/>
            <a:ext cx="1370012" cy="1027112"/>
          </a:xfrm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120000"/>
              </a:lnSpc>
              <a:buClrTx/>
            </a:pPr>
            <a:r>
              <a:rPr lang="en-GB" sz="1400" dirty="0" err="1"/>
              <a:t>Fyllt</a:t>
            </a:r>
            <a:r>
              <a:rPr lang="en-GB" sz="1400" dirty="0"/>
              <a:t> </a:t>
            </a:r>
            <a:r>
              <a:rPr lang="en-GB" sz="1400" dirty="0" err="1"/>
              <a:t>út</a:t>
            </a:r>
            <a:r>
              <a:rPr lang="en-GB" sz="1400" dirty="0"/>
              <a:t> </a:t>
            </a:r>
            <a:r>
              <a:rPr lang="en-GB" sz="1400" dirty="0" err="1"/>
              <a:t>af</a:t>
            </a:r>
            <a:r>
              <a:rPr lang="en-GB" sz="1400" dirty="0"/>
              <a:t> </a:t>
            </a:r>
            <a:r>
              <a:rPr lang="en-GB" sz="1400" dirty="0" err="1"/>
              <a:t>þátttakendunum</a:t>
            </a:r>
            <a:r>
              <a:rPr lang="en-GB" sz="1400" dirty="0"/>
              <a:t> </a:t>
            </a:r>
            <a:r>
              <a:rPr lang="en-GB" sz="1400" dirty="0" err="1"/>
              <a:t>sjálfum</a:t>
            </a:r>
            <a:endParaRPr lang="en-GB" sz="1400" dirty="0"/>
          </a:p>
          <a:p>
            <a:pPr>
              <a:lnSpc>
                <a:spcPct val="120000"/>
              </a:lnSpc>
              <a:buClrTx/>
            </a:pPr>
            <a:r>
              <a:rPr lang="en-GB" sz="1400" dirty="0" err="1"/>
              <a:t>Tölvupóstur</a:t>
            </a:r>
            <a:r>
              <a:rPr lang="en-GB" sz="1400" dirty="0"/>
              <a:t> </a:t>
            </a:r>
            <a:r>
              <a:rPr lang="en-GB" sz="1400" dirty="0" err="1"/>
              <a:t>er</a:t>
            </a:r>
            <a:r>
              <a:rPr lang="en-GB" sz="1400" dirty="0"/>
              <a:t> </a:t>
            </a:r>
            <a:r>
              <a:rPr lang="en-GB" sz="1400" dirty="0" err="1"/>
              <a:t>sendur</a:t>
            </a:r>
            <a:r>
              <a:rPr lang="en-GB" sz="1400" dirty="0"/>
              <a:t> </a:t>
            </a:r>
            <a:r>
              <a:rPr lang="en-GB" sz="1400" dirty="0" err="1"/>
              <a:t>sjálfkrafa</a:t>
            </a:r>
            <a:r>
              <a:rPr lang="en-GB" sz="1400" dirty="0"/>
              <a:t> </a:t>
            </a:r>
            <a:r>
              <a:rPr lang="en-GB" sz="1400" dirty="0" err="1"/>
              <a:t>við</a:t>
            </a:r>
            <a:r>
              <a:rPr lang="en-GB" sz="1400" dirty="0"/>
              <a:t> </a:t>
            </a:r>
            <a:r>
              <a:rPr lang="en-GB" sz="1400" dirty="0" err="1"/>
              <a:t>lok</a:t>
            </a:r>
            <a:r>
              <a:rPr lang="en-GB" sz="1400" dirty="0"/>
              <a:t> </a:t>
            </a:r>
            <a:r>
              <a:rPr lang="en-GB" sz="1400" dirty="0" err="1"/>
              <a:t>ferðar</a:t>
            </a:r>
            <a:r>
              <a:rPr lang="en-GB" sz="1400" dirty="0"/>
              <a:t> (mobility) </a:t>
            </a:r>
            <a:r>
              <a:rPr lang="en-GB" sz="1400" dirty="0" err="1"/>
              <a:t>með</a:t>
            </a:r>
            <a:r>
              <a:rPr lang="en-GB" sz="1400" dirty="0"/>
              <a:t> </a:t>
            </a:r>
            <a:r>
              <a:rPr lang="en-GB" sz="1400" dirty="0" err="1"/>
              <a:t>tengli</a:t>
            </a:r>
            <a:r>
              <a:rPr lang="en-GB" sz="1400" dirty="0"/>
              <a:t> á </a:t>
            </a:r>
            <a:r>
              <a:rPr lang="en-GB" sz="1400" b="1" dirty="0">
                <a:solidFill>
                  <a:srgbClr val="00B050"/>
                </a:solidFill>
              </a:rPr>
              <a:t>EU Survey </a:t>
            </a:r>
            <a:r>
              <a:rPr lang="en-GB" sz="1400" dirty="0" err="1"/>
              <a:t>þar</a:t>
            </a:r>
            <a:r>
              <a:rPr lang="en-GB" sz="1400" dirty="0"/>
              <a:t> </a:t>
            </a:r>
            <a:r>
              <a:rPr lang="en-GB" sz="1400" dirty="0" err="1"/>
              <a:t>sem</a:t>
            </a:r>
            <a:r>
              <a:rPr lang="en-GB" sz="1400" dirty="0"/>
              <a:t> </a:t>
            </a:r>
            <a:r>
              <a:rPr lang="en-GB" sz="1400" dirty="0" err="1"/>
              <a:t>þáttakandinn</a:t>
            </a:r>
            <a:r>
              <a:rPr lang="en-GB" sz="1400" dirty="0"/>
              <a:t> </a:t>
            </a:r>
            <a:r>
              <a:rPr lang="en-GB" sz="1400" dirty="0" err="1"/>
              <a:t>fyllir</a:t>
            </a:r>
            <a:r>
              <a:rPr lang="en-GB" sz="1400" dirty="0"/>
              <a:t> </a:t>
            </a:r>
            <a:r>
              <a:rPr lang="en-GB" sz="1400" dirty="0" err="1"/>
              <a:t>skýrsluna</a:t>
            </a:r>
            <a:r>
              <a:rPr lang="en-GB" sz="1400" dirty="0"/>
              <a:t> </a:t>
            </a:r>
            <a:r>
              <a:rPr lang="en-GB" sz="1400" dirty="0" err="1"/>
              <a:t>út</a:t>
            </a:r>
            <a:r>
              <a:rPr lang="en-GB" sz="1400" dirty="0"/>
              <a:t>.</a:t>
            </a:r>
          </a:p>
          <a:p>
            <a:pPr>
              <a:lnSpc>
                <a:spcPct val="120000"/>
              </a:lnSpc>
              <a:buClrTx/>
            </a:pPr>
            <a:r>
              <a:rPr lang="en-GB" sz="1400" dirty="0" err="1"/>
              <a:t>Þátttakandinn</a:t>
            </a:r>
            <a:r>
              <a:rPr lang="en-GB" sz="1400" dirty="0"/>
              <a:t> </a:t>
            </a:r>
            <a:r>
              <a:rPr lang="en-GB" sz="1400" dirty="0" err="1"/>
              <a:t>fyllir</a:t>
            </a:r>
            <a:r>
              <a:rPr lang="en-GB" sz="1400" dirty="0"/>
              <a:t> </a:t>
            </a:r>
            <a:r>
              <a:rPr lang="en-GB" sz="1400" dirty="0" err="1"/>
              <a:t>út</a:t>
            </a:r>
            <a:r>
              <a:rPr lang="en-GB" sz="1400" dirty="0"/>
              <a:t> </a:t>
            </a:r>
            <a:r>
              <a:rPr lang="en-GB" sz="1400" dirty="0" err="1"/>
              <a:t>og</a:t>
            </a:r>
            <a:r>
              <a:rPr lang="en-GB" sz="1400" dirty="0"/>
              <a:t> </a:t>
            </a:r>
            <a:r>
              <a:rPr lang="en-GB" sz="1400" dirty="0" err="1"/>
              <a:t>sendir</a:t>
            </a:r>
            <a:r>
              <a:rPr lang="en-GB" sz="1400" dirty="0"/>
              <a:t> </a:t>
            </a:r>
            <a:r>
              <a:rPr lang="en-GB" sz="1400" dirty="0" err="1"/>
              <a:t>skýrsluna</a:t>
            </a:r>
            <a:r>
              <a:rPr lang="en-GB" sz="1400" dirty="0"/>
              <a:t> </a:t>
            </a:r>
            <a:r>
              <a:rPr lang="en-GB" sz="1400" dirty="0" err="1"/>
              <a:t>eða</a:t>
            </a:r>
            <a:r>
              <a:rPr lang="en-GB" sz="1400" dirty="0"/>
              <a:t> </a:t>
            </a:r>
            <a:r>
              <a:rPr lang="en-GB" sz="1400" dirty="0" err="1"/>
              <a:t>vistar</a:t>
            </a:r>
            <a:r>
              <a:rPr lang="en-GB" sz="1400" dirty="0"/>
              <a:t> </a:t>
            </a:r>
            <a:r>
              <a:rPr lang="en-GB" sz="1400" dirty="0" err="1"/>
              <a:t>sem</a:t>
            </a:r>
            <a:r>
              <a:rPr lang="en-GB" sz="1400" dirty="0"/>
              <a:t> </a:t>
            </a:r>
            <a:r>
              <a:rPr lang="en-GB" sz="1400" dirty="0" err="1"/>
              <a:t>drög</a:t>
            </a:r>
            <a:r>
              <a:rPr lang="en-GB" sz="1400" dirty="0"/>
              <a:t> </a:t>
            </a:r>
            <a:r>
              <a:rPr lang="en-GB" sz="1400" dirty="0" err="1"/>
              <a:t>og</a:t>
            </a:r>
            <a:r>
              <a:rPr lang="en-GB" sz="1400" dirty="0"/>
              <a:t> </a:t>
            </a:r>
            <a:r>
              <a:rPr lang="en-GB" sz="1400" dirty="0" err="1"/>
              <a:t>sendir</a:t>
            </a:r>
            <a:r>
              <a:rPr lang="en-GB" sz="1400" dirty="0"/>
              <a:t> </a:t>
            </a:r>
            <a:r>
              <a:rPr lang="en-GB" sz="1400" dirty="0" err="1"/>
              <a:t>síðar</a:t>
            </a:r>
            <a:endParaRPr lang="en-GB" sz="1400" dirty="0"/>
          </a:p>
          <a:p>
            <a:pPr>
              <a:lnSpc>
                <a:spcPct val="120000"/>
              </a:lnSpc>
              <a:buClrTx/>
            </a:pPr>
            <a:r>
              <a:rPr lang="en-GB" sz="1400" dirty="0" err="1"/>
              <a:t>Hægt</a:t>
            </a:r>
            <a:r>
              <a:rPr lang="en-GB" sz="1400" dirty="0"/>
              <a:t> </a:t>
            </a:r>
            <a:r>
              <a:rPr lang="en-GB" sz="1400" dirty="0" err="1"/>
              <a:t>er</a:t>
            </a:r>
            <a:r>
              <a:rPr lang="en-GB" sz="1400" dirty="0"/>
              <a:t> </a:t>
            </a:r>
            <a:r>
              <a:rPr lang="en-GB" sz="1400" dirty="0" err="1"/>
              <a:t>að</a:t>
            </a:r>
            <a:r>
              <a:rPr lang="en-GB" sz="1400" dirty="0"/>
              <a:t> </a:t>
            </a:r>
            <a:r>
              <a:rPr lang="en-GB" sz="1400" dirty="0" err="1"/>
              <a:t>sjá</a:t>
            </a:r>
            <a:r>
              <a:rPr lang="en-GB" sz="1400" dirty="0"/>
              <a:t> </a:t>
            </a:r>
            <a:r>
              <a:rPr lang="en-GB" sz="1400" dirty="0" err="1"/>
              <a:t>hver</a:t>
            </a:r>
            <a:r>
              <a:rPr lang="en-GB" sz="1400" dirty="0"/>
              <a:t> </a:t>
            </a:r>
            <a:r>
              <a:rPr lang="en-GB" sz="1400" dirty="0" err="1"/>
              <a:t>staða</a:t>
            </a:r>
            <a:r>
              <a:rPr lang="en-GB" sz="1400" dirty="0"/>
              <a:t> </a:t>
            </a:r>
            <a:r>
              <a:rPr lang="en-GB" sz="1400" dirty="0" err="1"/>
              <a:t>skýrslunnar</a:t>
            </a:r>
            <a:r>
              <a:rPr lang="en-GB" sz="1400" dirty="0"/>
              <a:t> </a:t>
            </a:r>
            <a:r>
              <a:rPr lang="en-GB" sz="1400" dirty="0" err="1"/>
              <a:t>er</a:t>
            </a:r>
            <a:r>
              <a:rPr lang="en-GB" sz="1400" dirty="0"/>
              <a:t> í Mobility Tool</a:t>
            </a:r>
          </a:p>
          <a:p>
            <a:pPr>
              <a:lnSpc>
                <a:spcPct val="120000"/>
              </a:lnSpc>
              <a:buClrTx/>
            </a:pPr>
            <a:r>
              <a:rPr lang="en-GB" sz="1400" dirty="0" err="1"/>
              <a:t>Þegar</a:t>
            </a:r>
            <a:r>
              <a:rPr lang="en-GB" sz="1400" dirty="0"/>
              <a:t> </a:t>
            </a:r>
            <a:r>
              <a:rPr lang="en-GB" sz="1400" dirty="0" err="1"/>
              <a:t>þátttakandi</a:t>
            </a:r>
            <a:r>
              <a:rPr lang="en-GB" sz="1400" dirty="0"/>
              <a:t> </a:t>
            </a:r>
            <a:r>
              <a:rPr lang="en-GB" sz="1400" dirty="0" err="1"/>
              <a:t>hefur</a:t>
            </a:r>
            <a:r>
              <a:rPr lang="en-GB" sz="1400" dirty="0"/>
              <a:t> </a:t>
            </a:r>
            <a:r>
              <a:rPr lang="en-GB" sz="1400" dirty="0" err="1"/>
              <a:t>skilað</a:t>
            </a:r>
            <a:r>
              <a:rPr lang="en-GB" sz="1400" dirty="0"/>
              <a:t> </a:t>
            </a:r>
            <a:r>
              <a:rPr lang="en-GB" sz="1400" dirty="0" err="1"/>
              <a:t>skýrslunni</a:t>
            </a:r>
            <a:r>
              <a:rPr lang="en-GB" sz="1400" dirty="0"/>
              <a:t> </a:t>
            </a:r>
            <a:r>
              <a:rPr lang="en-GB" sz="1400" dirty="0" err="1"/>
              <a:t>breytist</a:t>
            </a:r>
            <a:r>
              <a:rPr lang="en-GB" sz="1400" dirty="0"/>
              <a:t> </a:t>
            </a:r>
            <a:r>
              <a:rPr lang="en-GB" sz="1400" dirty="0" err="1"/>
              <a:t>staða</a:t>
            </a:r>
            <a:r>
              <a:rPr lang="en-GB" sz="1400" dirty="0"/>
              <a:t> </a:t>
            </a:r>
            <a:r>
              <a:rPr lang="en-GB" sz="1400" dirty="0" err="1"/>
              <a:t>skýrslunnar</a:t>
            </a:r>
            <a:r>
              <a:rPr lang="en-GB" sz="1400" dirty="0"/>
              <a:t> í Mobility Tool í “Submitted” </a:t>
            </a:r>
          </a:p>
          <a:p>
            <a:pPr>
              <a:lnSpc>
                <a:spcPct val="120000"/>
              </a:lnSpc>
              <a:buClrTx/>
            </a:pPr>
            <a:r>
              <a:rPr lang="en-GB" sz="1400" dirty="0" err="1"/>
              <a:t>Hægt</a:t>
            </a:r>
            <a:r>
              <a:rPr lang="en-GB" sz="1400" dirty="0"/>
              <a:t> </a:t>
            </a:r>
            <a:r>
              <a:rPr lang="en-GB" sz="1400" dirty="0" err="1"/>
              <a:t>er</a:t>
            </a:r>
            <a:r>
              <a:rPr lang="en-GB" sz="1400" dirty="0"/>
              <a:t> </a:t>
            </a:r>
            <a:r>
              <a:rPr lang="en-GB" sz="1400" dirty="0" err="1"/>
              <a:t>að</a:t>
            </a:r>
            <a:r>
              <a:rPr lang="en-GB" sz="1400" dirty="0"/>
              <a:t> </a:t>
            </a:r>
            <a:r>
              <a:rPr lang="en-GB" sz="1400" dirty="0" err="1"/>
              <a:t>skoða</a:t>
            </a:r>
            <a:r>
              <a:rPr lang="en-GB" sz="1400" dirty="0"/>
              <a:t> </a:t>
            </a:r>
            <a:r>
              <a:rPr lang="en-GB" sz="1400" dirty="0" err="1"/>
              <a:t>skýrslur</a:t>
            </a:r>
            <a:r>
              <a:rPr lang="en-GB" sz="1400" dirty="0"/>
              <a:t> </a:t>
            </a:r>
            <a:r>
              <a:rPr lang="en-GB" sz="1400" dirty="0" err="1"/>
              <a:t>sem</a:t>
            </a:r>
            <a:r>
              <a:rPr lang="en-GB" sz="1400" dirty="0"/>
              <a:t> </a:t>
            </a:r>
            <a:r>
              <a:rPr lang="en-GB" sz="1400" dirty="0" err="1"/>
              <a:t>hefur</a:t>
            </a:r>
            <a:r>
              <a:rPr lang="en-GB" sz="1400" dirty="0"/>
              <a:t> </a:t>
            </a:r>
            <a:r>
              <a:rPr lang="en-GB" sz="1400" dirty="0" err="1"/>
              <a:t>verið</a:t>
            </a:r>
            <a:r>
              <a:rPr lang="en-GB" sz="1400" dirty="0"/>
              <a:t> </a:t>
            </a:r>
            <a:r>
              <a:rPr lang="en-GB" sz="1400" dirty="0" err="1"/>
              <a:t>skilað</a:t>
            </a:r>
            <a:r>
              <a:rPr lang="en-GB" sz="1400" dirty="0"/>
              <a:t> í Mobility Tool </a:t>
            </a:r>
            <a:r>
              <a:rPr lang="en-GB" sz="1400" dirty="0" err="1"/>
              <a:t>bæði</a:t>
            </a:r>
            <a:r>
              <a:rPr lang="en-GB" sz="1400" dirty="0"/>
              <a:t> í Excel </a:t>
            </a:r>
            <a:r>
              <a:rPr lang="en-GB" sz="1400" dirty="0" err="1"/>
              <a:t>formi</a:t>
            </a:r>
            <a:r>
              <a:rPr lang="en-GB" sz="1400" dirty="0"/>
              <a:t> </a:t>
            </a:r>
            <a:r>
              <a:rPr lang="en-GB" sz="1400" dirty="0" err="1"/>
              <a:t>og</a:t>
            </a:r>
            <a:r>
              <a:rPr lang="en-GB" sz="1400" dirty="0"/>
              <a:t> .pdf</a:t>
            </a:r>
          </a:p>
          <a:p>
            <a:endParaRPr lang="en-GB" sz="1400" dirty="0">
              <a:latin typeface="Century Schoolbook" pitchFamily="18" charset="0"/>
            </a:endParaRPr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559" indent="-285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399" indent="-22847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359" indent="-22847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6319" indent="-22847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3279" indent="-2284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0237" indent="-2284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7198" indent="-2284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4158" indent="-2284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8C5102-02A3-4769-96A7-ED883AC977CD}" type="slidenum">
              <a:rPr lang="en-GB" smtClean="0"/>
              <a:pPr eaLnBrk="1" hangingPunct="1"/>
              <a:t>9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sz="1200" dirty="0"/>
              <a:t>Þegar verkefninu lýkur er lokaskýrslan kölluð fram.</a:t>
            </a:r>
          </a:p>
          <a:p>
            <a:r>
              <a:rPr lang="is-IS" sz="1200" dirty="0"/>
              <a:t>Hluti af skýrslunni er fylltur út sjálfkrafa með þeim gögnum sem skráð hafa verið í MT+ en að auki þarf að svara spurningum um verkefnið. Einnig getur þurft að skila fylgiskjölum.</a:t>
            </a:r>
          </a:p>
          <a:p>
            <a:r>
              <a:rPr lang="is-IS" sz="1200" dirty="0"/>
              <a:t>Skýrslunni er skilað rafrænt.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A9972-012D-4567-81CB-542B81FA3346}" type="slidenum">
              <a:rPr lang="is-IS" smtClean="0"/>
              <a:t>10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52453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/>
              <a:t>Hér</a:t>
            </a:r>
            <a:r>
              <a:rPr lang="is-IS" baseline="0" dirty="0"/>
              <a:t> eru nokkur atriði sem gott er að hafa í huga þegar verið er að skrá upplýsingar í </a:t>
            </a:r>
            <a:r>
              <a:rPr lang="is-IS" baseline="0" dirty="0" err="1"/>
              <a:t>Mobility</a:t>
            </a:r>
            <a:r>
              <a:rPr lang="is-IS" baseline="0" dirty="0"/>
              <a:t> </a:t>
            </a:r>
            <a:r>
              <a:rPr lang="is-IS" baseline="0" dirty="0" err="1"/>
              <a:t>Tool</a:t>
            </a:r>
            <a:endParaRPr lang="is-IS" baseline="0" dirty="0"/>
          </a:p>
          <a:p>
            <a:r>
              <a:rPr lang="is-IS" dirty="0"/>
              <a:t>Hafa </a:t>
            </a:r>
            <a:r>
              <a:rPr lang="is-IS" b="1" u="sng" dirty="0">
                <a:solidFill>
                  <a:srgbClr val="C00000"/>
                </a:solidFill>
              </a:rPr>
              <a:t>umsóknina og samninginn til hliðsjónar </a:t>
            </a:r>
          </a:p>
          <a:p>
            <a:r>
              <a:rPr lang="is-IS" b="1" u="sng" dirty="0">
                <a:solidFill>
                  <a:srgbClr val="C00000"/>
                </a:solidFill>
              </a:rPr>
              <a:t>Best að fylla jafnóðum inn í kerfið</a:t>
            </a:r>
          </a:p>
          <a:p>
            <a:r>
              <a:rPr lang="is-IS" dirty="0"/>
              <a:t>Þegar upplýsingar eru skráðar er best að </a:t>
            </a:r>
            <a:r>
              <a:rPr lang="is-IS" b="1" u="sng" dirty="0">
                <a:solidFill>
                  <a:srgbClr val="C00000"/>
                </a:solidFill>
              </a:rPr>
              <a:t>fara eftir þeirri röð sem fliparnir eru í</a:t>
            </a:r>
            <a:r>
              <a:rPr lang="is-IS" dirty="0"/>
              <a:t>. Þ.e. byrja að skrá „</a:t>
            </a:r>
            <a:r>
              <a:rPr lang="is-IS" dirty="0" err="1"/>
              <a:t>organisations</a:t>
            </a:r>
            <a:r>
              <a:rPr lang="is-IS" dirty="0"/>
              <a:t>“ og svo „</a:t>
            </a:r>
            <a:r>
              <a:rPr lang="is-IS" dirty="0" err="1"/>
              <a:t>mobilities</a:t>
            </a:r>
            <a:r>
              <a:rPr lang="is-IS" dirty="0"/>
              <a:t>“.</a:t>
            </a:r>
          </a:p>
          <a:p>
            <a:r>
              <a:rPr lang="is-IS" dirty="0"/>
              <a:t>Þegar verið er að skrá upplýsingar t.d. um </a:t>
            </a:r>
            <a:r>
              <a:rPr lang="is-IS" dirty="0" err="1"/>
              <a:t>mobility</a:t>
            </a:r>
            <a:r>
              <a:rPr lang="is-IS" dirty="0"/>
              <a:t> er best að </a:t>
            </a:r>
            <a:r>
              <a:rPr lang="is-IS" b="1" u="sng" dirty="0">
                <a:solidFill>
                  <a:srgbClr val="C00000"/>
                </a:solidFill>
              </a:rPr>
              <a:t>byrja efst og vinna sig niður </a:t>
            </a:r>
            <a:r>
              <a:rPr lang="is-IS" dirty="0"/>
              <a:t>því það sem er valið efst getur haft áhrif á valmöguleika neðar í skráningunni.</a:t>
            </a:r>
          </a:p>
          <a:p>
            <a:r>
              <a:rPr lang="is-IS" dirty="0"/>
              <a:t>Munið að ekki er verið að skrá raunkostnað verkefnis í </a:t>
            </a:r>
            <a:r>
              <a:rPr lang="is-IS" dirty="0" err="1"/>
              <a:t>mobility</a:t>
            </a:r>
            <a:r>
              <a:rPr lang="is-IS" dirty="0"/>
              <a:t> </a:t>
            </a:r>
            <a:r>
              <a:rPr lang="is-IS" dirty="0" err="1"/>
              <a:t>tool</a:t>
            </a:r>
            <a:r>
              <a:rPr lang="is-IS" dirty="0"/>
              <a:t> heldur aðeins styrkinn (einingabókhald). Heildarupphæðir ættu því</a:t>
            </a:r>
            <a:r>
              <a:rPr lang="is-IS" baseline="0" dirty="0"/>
              <a:t> ekki að fara framyfir veittan styrk</a:t>
            </a:r>
            <a:endParaRPr lang="is-IS" dirty="0"/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61B1C-5203-40C5-8348-28EC1F4D0994}" type="slidenum">
              <a:rPr lang="is-IS" smtClean="0"/>
              <a:t>11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1847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C03-EFE6-4D48-8E03-0EB1CB868F38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5AECA-676A-4B32-877A-79C4A45479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02570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C03-EFE6-4D48-8E03-0EB1CB868F38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5AECA-676A-4B32-877A-79C4A45479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16624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C03-EFE6-4D48-8E03-0EB1CB868F38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5AECA-676A-4B32-877A-79C4A45479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44966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35896" y="6309320"/>
            <a:ext cx="2133600" cy="365125"/>
          </a:xfrm>
        </p:spPr>
        <p:txBody>
          <a:bodyPr/>
          <a:lstStyle/>
          <a:p>
            <a:fld id="{B7B3F5C7-8689-4937-8412-7461994C3E66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8D2A-FB87-4002-8B52-B4CF3A21CE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39704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F5C7-8689-4937-8412-7461994C3E66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8D2A-FB87-4002-8B52-B4CF3A21CE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28776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F5C7-8689-4937-8412-7461994C3E66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8D2A-FB87-4002-8B52-B4CF3A21CE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74382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F5C7-8689-4937-8412-7461994C3E66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8D2A-FB87-4002-8B52-B4CF3A21CE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41937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F5C7-8689-4937-8412-7461994C3E66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8D2A-FB87-4002-8B52-B4CF3A21CE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59709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F5C7-8689-4937-8412-7461994C3E66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8D2A-FB87-4002-8B52-B4CF3A21CE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799913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F5C7-8689-4937-8412-7461994C3E66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8D2A-FB87-4002-8B52-B4CF3A21CE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80454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F5C7-8689-4937-8412-7461994C3E66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8D2A-FB87-4002-8B52-B4CF3A21CE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1635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C03-EFE6-4D48-8E03-0EB1CB868F38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5AECA-676A-4B32-877A-79C4A45479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470992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F5C7-8689-4937-8412-7461994C3E66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8D2A-FB87-4002-8B52-B4CF3A21CE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12615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F5C7-8689-4937-8412-7461994C3E66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8D2A-FB87-4002-8B52-B4CF3A21CE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008612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F5C7-8689-4937-8412-7461994C3E66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8D2A-FB87-4002-8B52-B4CF3A21CE8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9892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spcBef>
                <a:spcPct val="50000"/>
              </a:spcBef>
              <a:defRPr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cs typeface="Arial" charset="0"/>
              </a:defRPr>
            </a:lvl1pPr>
          </a:lstStyle>
          <a:p>
            <a:pPr>
              <a:defRPr/>
            </a:pPr>
            <a:fld id="{418FE415-1D5E-4A64-ABEA-B2B40D0F329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86000" y="1170001"/>
            <a:ext cx="8229600" cy="4681935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732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C03-EFE6-4D48-8E03-0EB1CB868F38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5AECA-676A-4B32-877A-79C4A45479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7241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C03-EFE6-4D48-8E03-0EB1CB868F38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5AECA-676A-4B32-877A-79C4A45479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4631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C03-EFE6-4D48-8E03-0EB1CB868F38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5AECA-676A-4B32-877A-79C4A45479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56918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C03-EFE6-4D48-8E03-0EB1CB868F38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5AECA-676A-4B32-877A-79C4A45479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2798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C03-EFE6-4D48-8E03-0EB1CB868F38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5AECA-676A-4B32-877A-79C4A45479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91367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C03-EFE6-4D48-8E03-0EB1CB868F38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5AECA-676A-4B32-877A-79C4A45479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088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B2C03-EFE6-4D48-8E03-0EB1CB868F38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5AECA-676A-4B32-877A-79C4A45479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95735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B2C03-EFE6-4D48-8E03-0EB1CB868F38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5AECA-676A-4B32-877A-79C4A454792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608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Rannis logo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71422" y="5949280"/>
            <a:ext cx="965073" cy="792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3F5C7-8689-4937-8412-7461994C3E66}" type="datetimeFigureOut">
              <a:rPr lang="is-IS" smtClean="0"/>
              <a:t>22.5.2019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58D2A-FB87-4002-8B52-B4CF3A21CE88}" type="slidenum">
              <a:rPr lang="is-IS" smtClean="0"/>
              <a:t>‹#›</a:t>
            </a:fld>
            <a:endParaRPr lang="is-I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021288"/>
            <a:ext cx="2520922" cy="720080"/>
          </a:xfrm>
          <a:prstGeom prst="rect">
            <a:avLst/>
          </a:prstGeom>
        </p:spPr>
      </p:pic>
      <p:pic>
        <p:nvPicPr>
          <p:cNvPr id="1026" name="7185717a-8644-4044-a0fd-4cbfbc64bac5" descr="6ACEDA39-669C-400E-B234-752617F2915D@domain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5" y="0"/>
            <a:ext cx="504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026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B0F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asmusplus.is/menntun/fyrir-verkefnisstjora/mobility-too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7772400" cy="1902073"/>
          </a:xfrm>
        </p:spPr>
        <p:txBody>
          <a:bodyPr>
            <a:normAutofit fontScale="90000"/>
          </a:bodyPr>
          <a:lstStyle/>
          <a:p>
            <a:r>
              <a:rPr lang="is-IS" sz="5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Mobility</a:t>
            </a:r>
            <a:r>
              <a:rPr lang="is-IS" sz="5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s-IS" sz="5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Tool</a:t>
            </a:r>
            <a:r>
              <a:rPr lang="is-IS" sz="5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br>
              <a:rPr lang="is-IS" sz="5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s-IS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Umsýslukerfi náms- og þjálfunarverkefna</a:t>
            </a:r>
            <a:endParaRPr lang="is-IS" sz="46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51112"/>
          </a:xfrm>
        </p:spPr>
        <p:txBody>
          <a:bodyPr>
            <a:normAutofit lnSpcReduction="10000"/>
          </a:bodyPr>
          <a:lstStyle/>
          <a:p>
            <a:br>
              <a:rPr lang="is-IS" dirty="0"/>
            </a:br>
            <a:r>
              <a:rPr lang="is-IS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stiklað á stóru</a:t>
            </a:r>
          </a:p>
          <a:p>
            <a:endParaRPr lang="is-IS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is-IS" sz="28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is-IS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Eyrún Sigurðardóttir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36CBB5-CDD3-4C58-A4A8-9782912619F2}" type="slidenum">
              <a:rPr lang="is-IS" smtClean="0"/>
              <a:pPr>
                <a:defRPr/>
              </a:pPr>
              <a:t>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96884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Skýrslur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verkefnis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sz="2400" dirty="0"/>
              <a:t>Þegar verkefninu lýkur þarf að skila lokaskýrslu. Athugið að ekki má kalla fram lokaskýrslu fyrr en búið er að skrá að minnsta kosti eina ferð í kerfinu.</a:t>
            </a:r>
          </a:p>
          <a:p>
            <a:r>
              <a:rPr lang="is-IS" sz="2400" dirty="0"/>
              <a:t>Hluti af lokaskýrslum er fylltur út sjálfkrafa með þeim gögnum sem skráð hafa verið í MT+ en að auki þarf að svara spurningum um verkefnið. Einnig getur þurft að skila fylgiskjölum.</a:t>
            </a:r>
          </a:p>
          <a:p>
            <a:r>
              <a:rPr lang="is-IS" sz="2400" dirty="0"/>
              <a:t>Lokaskýrslum er skilað rafrænt í </a:t>
            </a:r>
            <a:r>
              <a:rPr lang="is-IS" sz="2400" dirty="0" err="1"/>
              <a:t>Mobility</a:t>
            </a:r>
            <a:r>
              <a:rPr lang="is-IS" sz="2400" dirty="0"/>
              <a:t> </a:t>
            </a:r>
            <a:r>
              <a:rPr lang="is-IS" sz="2400" dirty="0" err="1"/>
              <a:t>Tool</a:t>
            </a:r>
            <a:endParaRPr lang="is-IS" sz="2400" dirty="0"/>
          </a:p>
          <a:p>
            <a:pPr marL="0" indent="0">
              <a:buClr>
                <a:srgbClr val="C00000"/>
              </a:buClr>
              <a:buNone/>
            </a:pPr>
            <a:endParaRPr lang="is-IS" sz="2800" dirty="0"/>
          </a:p>
        </p:txBody>
      </p:sp>
    </p:spTree>
    <p:extLst>
      <p:ext uri="{BB962C8B-B14F-4D97-AF65-F5344CB8AC3E}">
        <p14:creationId xmlns:p14="http://schemas.microsoft.com/office/powerpoint/2010/main" val="292856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Gott að hafa í huga</a:t>
            </a:r>
            <a:endParaRPr lang="is-I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70000" lnSpcReduction="20000"/>
          </a:bodyPr>
          <a:lstStyle/>
          <a:p>
            <a:r>
              <a:rPr lang="is-IS" dirty="0"/>
              <a:t>Best er að skrá sig inn í kerfið fljótlega eftir að póstur berst um að verkefnið sé komið þar inn.</a:t>
            </a:r>
          </a:p>
          <a:p>
            <a:r>
              <a:rPr lang="is-IS" dirty="0"/>
              <a:t>Gott er að hafa </a:t>
            </a:r>
            <a:r>
              <a:rPr lang="is-IS" b="1" u="sng" dirty="0">
                <a:solidFill>
                  <a:srgbClr val="C00000"/>
                </a:solidFill>
              </a:rPr>
              <a:t>umsóknina og samninginn til hliðsjónar </a:t>
            </a:r>
            <a:r>
              <a:rPr lang="is-IS" dirty="0"/>
              <a:t>þegar verið er að skrá upplýsingar í MT+.</a:t>
            </a:r>
          </a:p>
          <a:p>
            <a:r>
              <a:rPr lang="is-IS" dirty="0"/>
              <a:t>Best er að fylla jafnóðum inn í kerfið.</a:t>
            </a:r>
          </a:p>
          <a:p>
            <a:r>
              <a:rPr lang="is-IS" dirty="0"/>
              <a:t>Þegar upplýsingar eru skráðar er best að </a:t>
            </a:r>
            <a:r>
              <a:rPr lang="is-IS" b="1" u="sng" dirty="0">
                <a:solidFill>
                  <a:srgbClr val="C00000"/>
                </a:solidFill>
              </a:rPr>
              <a:t>fara eftir þeirri röð sem fliparnir eru í</a:t>
            </a:r>
            <a:r>
              <a:rPr lang="is-IS" dirty="0"/>
              <a:t>. Þ.e. byrja að skrá „</a:t>
            </a:r>
            <a:r>
              <a:rPr lang="is-IS" dirty="0" err="1"/>
              <a:t>organisations</a:t>
            </a:r>
            <a:r>
              <a:rPr lang="is-IS" dirty="0"/>
              <a:t>“ svo „</a:t>
            </a:r>
            <a:r>
              <a:rPr lang="is-IS" dirty="0" err="1"/>
              <a:t>mobilities</a:t>
            </a:r>
            <a:r>
              <a:rPr lang="is-IS" dirty="0"/>
              <a:t>“.</a:t>
            </a:r>
          </a:p>
          <a:p>
            <a:r>
              <a:rPr lang="is-IS" dirty="0"/>
              <a:t>Þegar verið er að skrá upplýsingar t.d. um </a:t>
            </a:r>
            <a:r>
              <a:rPr lang="is-IS" dirty="0" err="1"/>
              <a:t>mobility</a:t>
            </a:r>
            <a:r>
              <a:rPr lang="is-IS" dirty="0"/>
              <a:t> er best að </a:t>
            </a:r>
            <a:r>
              <a:rPr lang="is-IS" b="1" u="sng" dirty="0">
                <a:solidFill>
                  <a:srgbClr val="C00000"/>
                </a:solidFill>
              </a:rPr>
              <a:t>byrja efst og vinna sig niður </a:t>
            </a:r>
            <a:r>
              <a:rPr lang="is-IS" dirty="0"/>
              <a:t>því það sem er valið efst getur haft áhrif á valmöguleika neðar í skráningunni.</a:t>
            </a:r>
          </a:p>
          <a:p>
            <a:r>
              <a:rPr lang="is-IS" dirty="0"/>
              <a:t>Fylla þarf út í </a:t>
            </a:r>
            <a:r>
              <a:rPr lang="is-IS" b="1" dirty="0">
                <a:solidFill>
                  <a:srgbClr val="C00000"/>
                </a:solidFill>
              </a:rPr>
              <a:t>all</a:t>
            </a:r>
            <a:r>
              <a:rPr lang="is-IS" sz="3100" b="1" dirty="0">
                <a:solidFill>
                  <a:srgbClr val="C00000"/>
                </a:solidFill>
              </a:rPr>
              <a:t>a</a:t>
            </a:r>
            <a:r>
              <a:rPr lang="is-IS" dirty="0"/>
              <a:t> reiti sem merktir eru </a:t>
            </a:r>
            <a:r>
              <a:rPr lang="is-IS" b="1" dirty="0">
                <a:solidFill>
                  <a:srgbClr val="C00000"/>
                </a:solidFill>
              </a:rPr>
              <a:t>„</a:t>
            </a:r>
            <a:r>
              <a:rPr lang="is-IS" b="1" dirty="0" err="1">
                <a:solidFill>
                  <a:srgbClr val="C00000"/>
                </a:solidFill>
              </a:rPr>
              <a:t>value</a:t>
            </a:r>
            <a:r>
              <a:rPr lang="is-IS" b="1" dirty="0">
                <a:solidFill>
                  <a:srgbClr val="C00000"/>
                </a:solidFill>
              </a:rPr>
              <a:t> </a:t>
            </a:r>
            <a:r>
              <a:rPr lang="is-IS" b="1" dirty="0" err="1">
                <a:solidFill>
                  <a:srgbClr val="C00000"/>
                </a:solidFill>
              </a:rPr>
              <a:t>required</a:t>
            </a:r>
            <a:r>
              <a:rPr lang="is-IS" b="1" dirty="0">
                <a:solidFill>
                  <a:srgbClr val="C00000"/>
                </a:solidFill>
              </a:rPr>
              <a:t>“</a:t>
            </a:r>
          </a:p>
          <a:p>
            <a:r>
              <a:rPr lang="is-IS" b="1" dirty="0">
                <a:solidFill>
                  <a:srgbClr val="C00000"/>
                </a:solidFill>
              </a:rPr>
              <a:t>Athugið að í </a:t>
            </a:r>
            <a:r>
              <a:rPr lang="is-IS" b="1" dirty="0" err="1">
                <a:solidFill>
                  <a:srgbClr val="C00000"/>
                </a:solidFill>
              </a:rPr>
              <a:t>Mobility</a:t>
            </a:r>
            <a:r>
              <a:rPr lang="is-IS" b="1" dirty="0">
                <a:solidFill>
                  <a:srgbClr val="C00000"/>
                </a:solidFill>
              </a:rPr>
              <a:t> </a:t>
            </a:r>
            <a:r>
              <a:rPr lang="is-IS" b="1" dirty="0" err="1">
                <a:solidFill>
                  <a:srgbClr val="C00000"/>
                </a:solidFill>
              </a:rPr>
              <a:t>tool</a:t>
            </a:r>
            <a:r>
              <a:rPr lang="is-IS" b="1" dirty="0">
                <a:solidFill>
                  <a:srgbClr val="C00000"/>
                </a:solidFill>
              </a:rPr>
              <a:t> er ekki verið að skrá raunverulegan kostnað verkefnisins heldur hvernig styrknum er eytt og því ættu heildarupphæðir ekki að fara framyfir veittan styrk.</a:t>
            </a:r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3B1F-EB40-473B-84F1-346CA1BBEB0F}" type="slidenum">
              <a:rPr lang="is-IS" smtClean="0"/>
              <a:t>11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09778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Leiðbeiningar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sz="2600" dirty="0"/>
              <a:t>Leiðbeiningar fyrir </a:t>
            </a:r>
            <a:r>
              <a:rPr lang="is-IS" sz="2600" dirty="0" err="1"/>
              <a:t>Mobility</a:t>
            </a:r>
            <a:r>
              <a:rPr lang="is-IS" sz="2600" dirty="0"/>
              <a:t> </a:t>
            </a:r>
            <a:r>
              <a:rPr lang="is-IS" sz="2600" dirty="0" err="1"/>
              <a:t>Tool</a:t>
            </a:r>
            <a:r>
              <a:rPr lang="is-IS" sz="2600" dirty="0"/>
              <a:t>+má finna á heimasíðu Erasmus+ undir síðu verkefnisstjóra, </a:t>
            </a:r>
            <a:r>
              <a:rPr lang="is-IS" sz="2600" dirty="0" err="1"/>
              <a:t>Mobility</a:t>
            </a:r>
            <a:r>
              <a:rPr lang="is-IS" sz="2600" dirty="0"/>
              <a:t> </a:t>
            </a:r>
            <a:r>
              <a:rPr lang="is-IS" sz="2600" dirty="0" err="1"/>
              <a:t>tool</a:t>
            </a:r>
            <a:r>
              <a:rPr lang="is-IS" sz="2600" dirty="0"/>
              <a:t> </a:t>
            </a:r>
            <a:r>
              <a:rPr lang="is-IS" sz="2600" dirty="0">
                <a:hlinkClick r:id="rId3"/>
              </a:rPr>
              <a:t>http://www.</a:t>
            </a:r>
            <a:r>
              <a:rPr lang="is-IS" sz="2600" dirty="0" err="1">
                <a:hlinkClick r:id="rId3"/>
              </a:rPr>
              <a:t>erasmusplus</a:t>
            </a:r>
            <a:r>
              <a:rPr lang="is-IS" sz="2600" dirty="0">
                <a:hlinkClick r:id="rId3"/>
              </a:rPr>
              <a:t>.is/menntun/fyrir-</a:t>
            </a:r>
            <a:r>
              <a:rPr lang="is-IS" sz="2600" dirty="0" err="1">
                <a:hlinkClick r:id="rId3"/>
              </a:rPr>
              <a:t>verkefnisstjora</a:t>
            </a:r>
            <a:r>
              <a:rPr lang="is-IS" sz="2600" dirty="0">
                <a:hlinkClick r:id="rId3"/>
              </a:rPr>
              <a:t>/</a:t>
            </a:r>
            <a:r>
              <a:rPr lang="is-IS" sz="2600" dirty="0" err="1">
                <a:hlinkClick r:id="rId3"/>
              </a:rPr>
              <a:t>mobility</a:t>
            </a:r>
            <a:r>
              <a:rPr lang="is-IS" sz="2600" dirty="0">
                <a:hlinkClick r:id="rId3"/>
              </a:rPr>
              <a:t>-</a:t>
            </a:r>
            <a:r>
              <a:rPr lang="is-IS" sz="2600" dirty="0" err="1">
                <a:hlinkClick r:id="rId3"/>
              </a:rPr>
              <a:t>tool</a:t>
            </a:r>
            <a:r>
              <a:rPr lang="is-IS" sz="2600" dirty="0">
                <a:hlinkClick r:id="rId3"/>
              </a:rPr>
              <a:t>/</a:t>
            </a:r>
            <a:r>
              <a:rPr lang="is-IS" sz="2600" dirty="0"/>
              <a:t> </a:t>
            </a:r>
          </a:p>
          <a:p>
            <a:r>
              <a:rPr lang="is-IS" sz="2600" dirty="0"/>
              <a:t>Einnig er tengill á leiðbeiningar inni í </a:t>
            </a:r>
            <a:r>
              <a:rPr lang="is-IS" sz="2600" dirty="0" err="1"/>
              <a:t>Mobility</a:t>
            </a:r>
            <a:r>
              <a:rPr lang="is-IS" sz="2600" dirty="0"/>
              <a:t> </a:t>
            </a:r>
            <a:r>
              <a:rPr lang="is-IS" sz="2600" dirty="0" err="1"/>
              <a:t>Tool</a:t>
            </a:r>
            <a:endParaRPr lang="is-IS" sz="2600" dirty="0"/>
          </a:p>
          <a:p>
            <a:endParaRPr lang="is-IS" sz="2200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656012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Hvað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Mobility Tool?</a:t>
            </a:r>
            <a:endParaRPr lang="en-GB" noProof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  <a:defRPr/>
            </a:pPr>
            <a:r>
              <a:rPr lang="is-IS" dirty="0" err="1">
                <a:solidFill>
                  <a:srgbClr val="CC0000"/>
                </a:solidFill>
              </a:rPr>
              <a:t>Mobility</a:t>
            </a:r>
            <a:r>
              <a:rPr lang="is-IS" dirty="0">
                <a:solidFill>
                  <a:srgbClr val="CC0000"/>
                </a:solidFill>
              </a:rPr>
              <a:t> </a:t>
            </a:r>
            <a:r>
              <a:rPr lang="is-IS" dirty="0" err="1">
                <a:solidFill>
                  <a:srgbClr val="CC0000"/>
                </a:solidFill>
              </a:rPr>
              <a:t>Tool</a:t>
            </a:r>
            <a:r>
              <a:rPr lang="is-IS" dirty="0">
                <a:solidFill>
                  <a:srgbClr val="CC0000"/>
                </a:solidFill>
              </a:rPr>
              <a:t> </a:t>
            </a:r>
            <a:r>
              <a:rPr lang="is-IS" dirty="0"/>
              <a:t>er umsjónarkerfi til þess að halda utanum: </a:t>
            </a:r>
          </a:p>
          <a:p>
            <a:pPr lvl="1">
              <a:buClr>
                <a:schemeClr val="tx1"/>
              </a:buClr>
              <a:defRPr/>
            </a:pPr>
            <a:r>
              <a:rPr lang="is-IS" dirty="0"/>
              <a:t>Ferðir (</a:t>
            </a:r>
            <a:r>
              <a:rPr lang="is-IS" dirty="0" err="1"/>
              <a:t>mobilities</a:t>
            </a:r>
            <a:r>
              <a:rPr lang="is-IS" dirty="0"/>
              <a:t>)</a:t>
            </a:r>
          </a:p>
          <a:p>
            <a:pPr lvl="1">
              <a:buClr>
                <a:schemeClr val="tx1"/>
              </a:buClr>
              <a:defRPr/>
            </a:pPr>
            <a:r>
              <a:rPr lang="is-IS" dirty="0"/>
              <a:t>Einingabókhald verkefnis</a:t>
            </a:r>
          </a:p>
          <a:p>
            <a:pPr lvl="1">
              <a:buClr>
                <a:schemeClr val="tx1"/>
              </a:buClr>
              <a:defRPr/>
            </a:pPr>
            <a:r>
              <a:rPr lang="is-IS" dirty="0"/>
              <a:t>Skýrslur þátttakenda</a:t>
            </a:r>
          </a:p>
          <a:p>
            <a:pPr lvl="1">
              <a:buClr>
                <a:schemeClr val="tx1"/>
              </a:buClr>
              <a:defRPr/>
            </a:pPr>
            <a:r>
              <a:rPr lang="is-IS" dirty="0"/>
              <a:t>Skýrslur verkefnis</a:t>
            </a:r>
          </a:p>
          <a:p>
            <a:pPr lvl="1">
              <a:buClr>
                <a:schemeClr val="tx1"/>
              </a:buClr>
              <a:defRPr/>
            </a:pPr>
            <a:endParaRPr lang="is-IS" dirty="0"/>
          </a:p>
          <a:p>
            <a:endParaRPr lang="en-GB" noProof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8507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9552" y="115888"/>
            <a:ext cx="8136903" cy="12969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s-I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Hvernig kemst verkefnisstjóri inn í </a:t>
            </a:r>
            <a:r>
              <a:rPr lang="is-I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MobilityTool</a:t>
            </a:r>
            <a:r>
              <a:rPr lang="is-I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r>
              <a:rPr lang="is-I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775"/>
            <a:ext cx="8435280" cy="42481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is-IS" sz="2800" dirty="0"/>
              <a:t>Samningur undirritaður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s-IS" sz="2800" dirty="0"/>
              <a:t>Verkefni sent inn í </a:t>
            </a:r>
            <a:r>
              <a:rPr lang="is-IS" sz="2800" dirty="0" err="1"/>
              <a:t>Mobility</a:t>
            </a:r>
            <a:r>
              <a:rPr lang="is-IS" sz="2800" dirty="0"/>
              <a:t> </a:t>
            </a:r>
            <a:r>
              <a:rPr lang="is-IS" sz="2800" dirty="0" err="1"/>
              <a:t>Tool</a:t>
            </a:r>
            <a:endParaRPr lang="is-IS" sz="28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is-IS" sz="2800" dirty="0" err="1"/>
              <a:t>Mobility</a:t>
            </a:r>
            <a:r>
              <a:rPr lang="is-IS" sz="2800" dirty="0"/>
              <a:t> </a:t>
            </a:r>
            <a:r>
              <a:rPr lang="is-IS" sz="2800" dirty="0" err="1"/>
              <a:t>Tool</a:t>
            </a:r>
            <a:r>
              <a:rPr lang="is-IS" sz="2800" dirty="0"/>
              <a:t> sendir tölvupóst á tengilið verkefnis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s-IS" sz="2800" dirty="0"/>
              <a:t>Tengiliður verkefnis stofnar EU-login aðgang til að komast inn í kerfið (ef hann er ekki þegar til staðar)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s-IS" sz="2800" dirty="0"/>
              <a:t>Eftir þetta er hægt að skrá sig inn í kerfið og byrja að setja inn upplýsingar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  <a:defRPr/>
            </a:pPr>
            <a:endParaRPr lang="is-IS" sz="2800" dirty="0"/>
          </a:p>
          <a:p>
            <a:pPr>
              <a:defRPr/>
            </a:pPr>
            <a:endParaRPr lang="is-IS" dirty="0"/>
          </a:p>
          <a:p>
            <a:pPr marL="0" indent="0" eaLnBrk="1" hangingPunct="1">
              <a:buFont typeface="Arial" charset="0"/>
              <a:buNone/>
              <a:defRPr/>
            </a:pP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7FFD6F-05E3-4E6A-A424-9756BF80C427}" type="slidenum">
              <a:rPr lang="is-IS" smtClean="0"/>
              <a:pPr>
                <a:defRPr/>
              </a:pPr>
              <a:t>3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315878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dirty="0"/>
              <a:t> </a:t>
            </a:r>
            <a:r>
              <a:rPr lang="is-I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Hvernig kemst verkefnisstjóri inn í </a:t>
            </a:r>
            <a:r>
              <a:rPr lang="is-I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MobilityTool</a:t>
            </a:r>
            <a:r>
              <a:rPr lang="is-I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r>
              <a:rPr lang="is-I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 (2)</a:t>
            </a:r>
            <a:endParaRPr lang="is-IS" dirty="0"/>
          </a:p>
        </p:txBody>
      </p:sp>
      <p:sp>
        <p:nvSpPr>
          <p:cNvPr id="11267" name="Subtitle 1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68825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komast</a:t>
            </a:r>
            <a:r>
              <a:rPr lang="en-GB" dirty="0"/>
              <a:t> inn í Mobility Tool </a:t>
            </a:r>
            <a:r>
              <a:rPr lang="en-GB" dirty="0" err="1"/>
              <a:t>þarf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notast</a:t>
            </a:r>
            <a:r>
              <a:rPr lang="en-GB" dirty="0"/>
              <a:t> </a:t>
            </a:r>
            <a:r>
              <a:rPr lang="en-GB" dirty="0" err="1"/>
              <a:t>við</a:t>
            </a:r>
            <a:r>
              <a:rPr lang="en-GB" dirty="0"/>
              <a:t> </a:t>
            </a:r>
            <a:r>
              <a:rPr lang="en-GB" dirty="0" err="1"/>
              <a:t>ákveðna</a:t>
            </a:r>
            <a:r>
              <a:rPr lang="en-GB" dirty="0"/>
              <a:t> </a:t>
            </a:r>
            <a:r>
              <a:rPr lang="en-GB" dirty="0" err="1"/>
              <a:t>vefslóð</a:t>
            </a:r>
            <a:r>
              <a:rPr lang="en-GB" dirty="0"/>
              <a:t>. </a:t>
            </a:r>
            <a:r>
              <a:rPr lang="en-GB" dirty="0" err="1"/>
              <a:t>Tengill</a:t>
            </a:r>
            <a:r>
              <a:rPr lang="en-GB" dirty="0"/>
              <a:t> inn í Mobility Tool </a:t>
            </a:r>
            <a:r>
              <a:rPr lang="en-GB" dirty="0" err="1"/>
              <a:t>er</a:t>
            </a:r>
            <a:r>
              <a:rPr lang="en-GB" dirty="0"/>
              <a:t> í </a:t>
            </a:r>
            <a:r>
              <a:rPr lang="en-GB" dirty="0" err="1"/>
              <a:t>tölvupóstinum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kerfið</a:t>
            </a:r>
            <a:r>
              <a:rPr lang="en-GB" dirty="0"/>
              <a:t> </a:t>
            </a:r>
            <a:r>
              <a:rPr lang="en-GB" dirty="0" err="1"/>
              <a:t>sendir</a:t>
            </a:r>
            <a:r>
              <a:rPr lang="en-GB" dirty="0"/>
              <a:t> </a:t>
            </a:r>
            <a:r>
              <a:rPr lang="en-GB" dirty="0" err="1"/>
              <a:t>tengilið</a:t>
            </a:r>
            <a:r>
              <a:rPr lang="en-GB" dirty="0"/>
              <a:t> </a:t>
            </a:r>
            <a:r>
              <a:rPr lang="en-GB" dirty="0" err="1"/>
              <a:t>verkefnis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einnig</a:t>
            </a:r>
            <a:r>
              <a:rPr lang="en-GB" dirty="0"/>
              <a:t> á </a:t>
            </a:r>
            <a:r>
              <a:rPr lang="en-GB" dirty="0" err="1"/>
              <a:t>síðu</a:t>
            </a:r>
            <a:r>
              <a:rPr lang="en-GB" dirty="0"/>
              <a:t> </a:t>
            </a:r>
            <a:r>
              <a:rPr lang="en-GB" dirty="0" err="1"/>
              <a:t>verkefnisstjóra</a:t>
            </a:r>
            <a:r>
              <a:rPr lang="en-GB" dirty="0"/>
              <a:t> á </a:t>
            </a:r>
            <a:r>
              <a:rPr lang="en-GB" dirty="0" err="1"/>
              <a:t>heimasíðu</a:t>
            </a:r>
            <a:r>
              <a:rPr lang="en-GB" dirty="0"/>
              <a:t> Erasmusplus.is</a:t>
            </a:r>
          </a:p>
          <a:p>
            <a:endParaRPr lang="en-GB" dirty="0"/>
          </a:p>
          <a:p>
            <a:r>
              <a:rPr lang="en-GB" dirty="0" err="1"/>
              <a:t>Slóðin</a:t>
            </a:r>
            <a:r>
              <a:rPr lang="en-GB" dirty="0"/>
              <a:t> </a:t>
            </a:r>
            <a:r>
              <a:rPr lang="en-GB" dirty="0" err="1"/>
              <a:t>vísar</a:t>
            </a:r>
            <a:r>
              <a:rPr lang="en-GB" dirty="0"/>
              <a:t> </a:t>
            </a:r>
            <a:r>
              <a:rPr lang="en-GB" dirty="0" err="1"/>
              <a:t>fyrst</a:t>
            </a:r>
            <a:r>
              <a:rPr lang="en-GB" dirty="0"/>
              <a:t>  á </a:t>
            </a:r>
            <a:r>
              <a:rPr lang="en-GB" dirty="0" err="1"/>
              <a:t>innskráningarsíðuna</a:t>
            </a:r>
            <a:r>
              <a:rPr lang="en-GB" dirty="0"/>
              <a:t>, EU-login,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aftur</a:t>
            </a:r>
            <a:r>
              <a:rPr lang="en-GB" dirty="0"/>
              <a:t> </a:t>
            </a:r>
            <a:r>
              <a:rPr lang="en-GB" dirty="0" err="1"/>
              <a:t>vísar</a:t>
            </a:r>
            <a:r>
              <a:rPr lang="en-GB" dirty="0"/>
              <a:t> inn í </a:t>
            </a:r>
            <a:r>
              <a:rPr lang="en-GB" dirty="0">
                <a:solidFill>
                  <a:srgbClr val="CC0000"/>
                </a:solidFill>
              </a:rPr>
              <a:t>Mobility Tool+ </a:t>
            </a:r>
            <a:r>
              <a:rPr lang="en-GB" b="1" dirty="0" err="1">
                <a:solidFill>
                  <a:srgbClr val="00B050"/>
                </a:solidFill>
              </a:rPr>
              <a:t>eftir</a:t>
            </a:r>
            <a:r>
              <a:rPr lang="en-GB" b="1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verkefnisstjóri</a:t>
            </a:r>
            <a:r>
              <a:rPr lang="en-GB" dirty="0"/>
              <a:t> </a:t>
            </a:r>
            <a:r>
              <a:rPr lang="en-GB" dirty="0" err="1"/>
              <a:t>hefur</a:t>
            </a:r>
            <a:r>
              <a:rPr lang="en-GB" dirty="0"/>
              <a:t> </a:t>
            </a:r>
            <a:r>
              <a:rPr lang="en-GB" dirty="0" err="1"/>
              <a:t>slegið</a:t>
            </a:r>
            <a:r>
              <a:rPr lang="en-GB" dirty="0"/>
              <a:t> inn </a:t>
            </a:r>
            <a:r>
              <a:rPr lang="en-GB" u="sng" dirty="0" err="1"/>
              <a:t>notendanafn</a:t>
            </a:r>
            <a:r>
              <a:rPr lang="en-GB" u="sng" dirty="0"/>
              <a:t> </a:t>
            </a:r>
            <a:r>
              <a:rPr lang="en-GB" dirty="0"/>
              <a:t>og </a:t>
            </a:r>
            <a:r>
              <a:rPr lang="en-GB" u="sng" dirty="0" err="1"/>
              <a:t>lykilorð</a:t>
            </a:r>
            <a:r>
              <a:rPr lang="en-GB" dirty="0"/>
              <a:t>. 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en-GB" dirty="0"/>
          </a:p>
          <a:p>
            <a:pPr eaLnBrk="1" hangingPunct="1">
              <a:buFont typeface="Arial" charset="0"/>
              <a:buNone/>
            </a:pPr>
            <a:endParaRPr lang="is-IS" sz="3600" b="1" dirty="0">
              <a:solidFill>
                <a:srgbClr val="CC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52483-8B76-4F67-80B8-6B496437D8D1}" type="slidenum">
              <a:rPr lang="is-IS" smtClean="0"/>
              <a:pPr>
                <a:defRPr/>
              </a:pPr>
              <a:t>4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5950590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Mobility</a:t>
            </a:r>
            <a:r>
              <a:rPr lang="is-I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s-I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Tool</a:t>
            </a:r>
            <a:r>
              <a:rPr lang="is-IS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is-IS" sz="2000" dirty="0"/>
              <a:t>Ef rétt aðgangsorð er slegið inn í </a:t>
            </a:r>
            <a:r>
              <a:rPr lang="is-IS" sz="2000" dirty="0">
                <a:solidFill>
                  <a:srgbClr val="C00000"/>
                </a:solidFill>
              </a:rPr>
              <a:t>EU-login</a:t>
            </a:r>
            <a:r>
              <a:rPr lang="is-IS" sz="2000" dirty="0"/>
              <a:t> birtist gluggi þar sem verkefnisstjóri er boðinn velkominn inn í </a:t>
            </a:r>
            <a:r>
              <a:rPr lang="is-IS" sz="2000" dirty="0" err="1">
                <a:solidFill>
                  <a:srgbClr val="C00000"/>
                </a:solidFill>
              </a:rPr>
              <a:t>Mobility</a:t>
            </a:r>
            <a:r>
              <a:rPr lang="is-IS" sz="2000" dirty="0">
                <a:solidFill>
                  <a:srgbClr val="C00000"/>
                </a:solidFill>
              </a:rPr>
              <a:t> </a:t>
            </a:r>
            <a:r>
              <a:rPr lang="is-IS" sz="2000" dirty="0" err="1">
                <a:solidFill>
                  <a:srgbClr val="C00000"/>
                </a:solidFill>
              </a:rPr>
              <a:t>Tool</a:t>
            </a:r>
            <a:r>
              <a:rPr lang="is-IS" sz="2000" dirty="0"/>
              <a:t>+ </a:t>
            </a:r>
          </a:p>
          <a:p>
            <a:r>
              <a:rPr lang="is-IS" sz="2000" dirty="0"/>
              <a:t>Til þess að komast inn í verkefnið þarf að </a:t>
            </a:r>
            <a:r>
              <a:rPr lang="is-IS" sz="2000" u="sng" dirty="0"/>
              <a:t>smella á verkefnisnúmerið</a:t>
            </a:r>
          </a:p>
          <a:p>
            <a:r>
              <a:rPr lang="is-IS" sz="2000" dirty="0"/>
              <a:t>Þegar inn í verkefnið er komið skiptist kerfið í nokkra flipa með mismunandi upplýsingum</a:t>
            </a:r>
            <a:endParaRPr lang="is-I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6F825-0758-4E3F-A58E-10AF8B9855DC}" type="slidenum">
              <a:rPr lang="is-IS" smtClean="0"/>
              <a:pPr>
                <a:defRPr/>
              </a:pPr>
              <a:t>5</a:t>
            </a:fld>
            <a:endParaRPr lang="is-I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243" y="2996952"/>
            <a:ext cx="6116354" cy="327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809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Skráning upplýsinga - forskráð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Ýmsar upplýsingar eru </a:t>
            </a:r>
            <a:r>
              <a:rPr lang="is-IS" dirty="0">
                <a:solidFill>
                  <a:srgbClr val="C00000"/>
                </a:solidFill>
              </a:rPr>
              <a:t>forskráðar</a:t>
            </a:r>
            <a:r>
              <a:rPr lang="is-IS" dirty="0"/>
              <a:t> í kerfið s.s.</a:t>
            </a:r>
          </a:p>
          <a:p>
            <a:pPr lvl="1"/>
            <a:r>
              <a:rPr lang="is-IS" dirty="0"/>
              <a:t>Upplýsingar um styrkþega</a:t>
            </a:r>
          </a:p>
          <a:p>
            <a:pPr lvl="1"/>
            <a:r>
              <a:rPr lang="is-IS" dirty="0"/>
              <a:t>Upplýsingar um tengilið</a:t>
            </a:r>
          </a:p>
          <a:p>
            <a:pPr lvl="1"/>
            <a:r>
              <a:rPr lang="is-IS" dirty="0"/>
              <a:t>Styrkupphæðir í samningi</a:t>
            </a:r>
          </a:p>
          <a:p>
            <a:pPr lvl="1"/>
            <a:r>
              <a:rPr lang="is-IS" dirty="0"/>
              <a:t>Upplýsingar um móttökuaðila/samstarfsaðila </a:t>
            </a:r>
            <a:r>
              <a:rPr lang="is-IS" dirty="0">
                <a:solidFill>
                  <a:srgbClr val="C00000"/>
                </a:solidFill>
              </a:rPr>
              <a:t>hafi þeir verið skráðir í umsókn</a:t>
            </a:r>
          </a:p>
        </p:txBody>
      </p:sp>
    </p:spTree>
    <p:extLst>
      <p:ext uri="{BB962C8B-B14F-4D97-AF65-F5344CB8AC3E}">
        <p14:creationId xmlns:p14="http://schemas.microsoft.com/office/powerpoint/2010/main" val="4284953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Hvað þarf að skrá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s-IS" dirty="0"/>
              <a:t>Upplýsingar sem ekki komu fram í umsókn s.s.</a:t>
            </a:r>
          </a:p>
          <a:p>
            <a:pPr lvl="1"/>
            <a:r>
              <a:rPr lang="is-IS" dirty="0"/>
              <a:t>Móttökuaðili (stofnun/fyrirtæki...)</a:t>
            </a:r>
          </a:p>
          <a:p>
            <a:pPr lvl="1"/>
            <a:r>
              <a:rPr lang="is-IS" dirty="0"/>
              <a:t>Ferðir (</a:t>
            </a:r>
            <a:r>
              <a:rPr lang="is-IS" dirty="0" err="1"/>
              <a:t>Mobilities</a:t>
            </a:r>
            <a:r>
              <a:rPr lang="is-IS" dirty="0"/>
              <a:t>) einstaklinga (nafn, netfang, farið frá/til, vegalengd (</a:t>
            </a:r>
            <a:r>
              <a:rPr lang="is-IS" dirty="0" err="1"/>
              <a:t>distance</a:t>
            </a:r>
            <a:r>
              <a:rPr lang="is-IS" dirty="0"/>
              <a:t> band) lengd dvalar og svo framvegis). </a:t>
            </a:r>
            <a:r>
              <a:rPr lang="is-IS" dirty="0">
                <a:solidFill>
                  <a:srgbClr val="C00000"/>
                </a:solidFill>
              </a:rPr>
              <a:t>Athugið að hér þarf að passa að allir skyldureitir séu fylltir út því annars vistast skráningin bara sem drög.</a:t>
            </a:r>
          </a:p>
          <a:p>
            <a:pPr lvl="1"/>
            <a:r>
              <a:rPr lang="is-IS" b="1" dirty="0">
                <a:solidFill>
                  <a:srgbClr val="C00000"/>
                </a:solidFill>
              </a:rPr>
              <a:t>Handfæra inn „</a:t>
            </a:r>
            <a:r>
              <a:rPr lang="is-IS" b="1" dirty="0" err="1">
                <a:solidFill>
                  <a:srgbClr val="C00000"/>
                </a:solidFill>
              </a:rPr>
              <a:t>organisational</a:t>
            </a:r>
            <a:r>
              <a:rPr lang="is-IS" b="1" dirty="0">
                <a:solidFill>
                  <a:srgbClr val="C00000"/>
                </a:solidFill>
              </a:rPr>
              <a:t> </a:t>
            </a:r>
            <a:r>
              <a:rPr lang="is-IS" b="1" dirty="0" err="1">
                <a:solidFill>
                  <a:srgbClr val="C00000"/>
                </a:solidFill>
              </a:rPr>
              <a:t>support</a:t>
            </a:r>
            <a:r>
              <a:rPr lang="is-IS" b="1" dirty="0">
                <a:solidFill>
                  <a:srgbClr val="C00000"/>
                </a:solidFill>
              </a:rPr>
              <a:t>“</a:t>
            </a:r>
          </a:p>
          <a:p>
            <a:r>
              <a:rPr lang="is-IS" dirty="0" err="1"/>
              <a:t>Mobility</a:t>
            </a:r>
            <a:r>
              <a:rPr lang="is-IS" dirty="0"/>
              <a:t> </a:t>
            </a:r>
            <a:r>
              <a:rPr lang="is-IS" dirty="0" err="1"/>
              <a:t>Tool</a:t>
            </a:r>
            <a:r>
              <a:rPr lang="is-IS" dirty="0"/>
              <a:t> reiknar sjálfkrafa upphæðir út frá skráningu ferðar (vegalengd, lengd dvalar og svo framvegis)</a:t>
            </a:r>
            <a:br>
              <a:rPr lang="is-IS" dirty="0"/>
            </a:b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195367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560840" cy="1224806"/>
          </a:xfrm>
        </p:spPr>
        <p:txBody>
          <a:bodyPr>
            <a:normAutofit/>
          </a:bodyPr>
          <a:lstStyle/>
          <a:p>
            <a:pPr eaLnBrk="1" hangingPunct="1"/>
            <a:r>
              <a:rPr lang="is-I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Skráning ferða (</a:t>
            </a:r>
            <a:r>
              <a:rPr lang="is-I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Mobilities</a:t>
            </a:r>
            <a:r>
              <a:rPr lang="is-I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497388"/>
          </a:xfrm>
        </p:spPr>
        <p:txBody>
          <a:bodyPr>
            <a:normAutofit/>
          </a:bodyPr>
          <a:lstStyle/>
          <a:p>
            <a:r>
              <a:rPr lang="is-IS" dirty="0"/>
              <a:t>Veigamesti hlutinn í skráningunni og mikilvægt að allar upplýsingar séu rétt skráðar.</a:t>
            </a:r>
          </a:p>
          <a:p>
            <a:r>
              <a:rPr lang="is-IS" dirty="0"/>
              <a:t>Þegar ferð er skráð þarf að vera </a:t>
            </a:r>
            <a:r>
              <a:rPr lang="is-IS" dirty="0">
                <a:solidFill>
                  <a:srgbClr val="C00000"/>
                </a:solidFill>
              </a:rPr>
              <a:t>búið</a:t>
            </a:r>
            <a:r>
              <a:rPr lang="is-IS" dirty="0"/>
              <a:t> að skrá móttökuaðila í </a:t>
            </a:r>
            <a:r>
              <a:rPr lang="is-IS" dirty="0" err="1"/>
              <a:t>organisations</a:t>
            </a:r>
            <a:r>
              <a:rPr lang="is-IS" dirty="0"/>
              <a:t> flipanum.</a:t>
            </a:r>
          </a:p>
          <a:p>
            <a:r>
              <a:rPr lang="is-IS" dirty="0"/>
              <a:t>Þær styrkupphæðir sem skráðar eru í hverri ferð reiknast saman í </a:t>
            </a:r>
            <a:r>
              <a:rPr lang="is-IS" dirty="0" err="1"/>
              <a:t>budget</a:t>
            </a:r>
            <a:r>
              <a:rPr lang="is-IS" dirty="0"/>
              <a:t> flipanum</a:t>
            </a:r>
          </a:p>
          <a:p>
            <a:r>
              <a:rPr lang="is-IS" dirty="0"/>
              <a:t>Hægt er að gera leiðréttingar á skráningu ferðar ef þörf er á.</a:t>
            </a:r>
          </a:p>
          <a:p>
            <a:pPr marL="0" indent="0" eaLnBrk="1" hangingPunct="1">
              <a:buClr>
                <a:srgbClr val="C00000"/>
              </a:buClr>
              <a:buNone/>
              <a:defRPr/>
            </a:pPr>
            <a:endParaRPr lang="is-IS" dirty="0"/>
          </a:p>
          <a:p>
            <a:pPr eaLnBrk="1" hangingPunct="1"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endParaRPr lang="is-IS" dirty="0"/>
          </a:p>
          <a:p>
            <a:pPr eaLnBrk="1" hangingPunct="1"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endParaRPr lang="is-IS" dirty="0"/>
          </a:p>
          <a:p>
            <a:pPr eaLnBrk="1" hangingPunct="1"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endParaRPr lang="is-IS" dirty="0"/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F469CD-EDCD-4172-A9B9-A0FA239ABB03}" type="slidenum">
              <a:rPr lang="is-IS" smtClean="0"/>
              <a:pPr>
                <a:defRPr/>
              </a:pPr>
              <a:t>8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06842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en-GB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Skýrslur</a:t>
            </a:r>
            <a:r>
              <a:rPr lang="en-GB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4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þátttakenda</a:t>
            </a:r>
            <a:r>
              <a:rPr lang="en-GB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(Participant Report)</a:t>
            </a:r>
            <a:r>
              <a:rPr lang="en-GB" dirty="0"/>
              <a:t>	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FE415-1D5E-4A64-ABEA-B2B40D0F3292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93187" name="Content Placeholder 2"/>
          <p:cNvSpPr>
            <a:spLocks noGrp="1"/>
          </p:cNvSpPr>
          <p:nvPr>
            <p:ph idx="1"/>
          </p:nvPr>
        </p:nvSpPr>
        <p:spPr>
          <a:xfrm>
            <a:off x="486000" y="1556792"/>
            <a:ext cx="8229600" cy="4295144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buClrTx/>
            </a:pPr>
            <a:r>
              <a:rPr lang="en-GB" sz="5500" dirty="0" err="1"/>
              <a:t>Fyllt</a:t>
            </a:r>
            <a:r>
              <a:rPr lang="en-GB" sz="5500" dirty="0"/>
              <a:t> </a:t>
            </a:r>
            <a:r>
              <a:rPr lang="en-GB" sz="5500" dirty="0" err="1"/>
              <a:t>út</a:t>
            </a:r>
            <a:r>
              <a:rPr lang="en-GB" sz="5500" dirty="0"/>
              <a:t> </a:t>
            </a:r>
            <a:r>
              <a:rPr lang="en-GB" sz="5500" dirty="0" err="1"/>
              <a:t>af</a:t>
            </a:r>
            <a:r>
              <a:rPr lang="en-GB" sz="5500" dirty="0"/>
              <a:t> </a:t>
            </a:r>
            <a:r>
              <a:rPr lang="en-GB" sz="5500" dirty="0" err="1"/>
              <a:t>þátttakendunum</a:t>
            </a:r>
            <a:r>
              <a:rPr lang="en-GB" sz="5500" dirty="0"/>
              <a:t> </a:t>
            </a:r>
            <a:r>
              <a:rPr lang="en-GB" sz="5500" dirty="0" err="1"/>
              <a:t>sjálfum</a:t>
            </a:r>
            <a:endParaRPr lang="en-GB" sz="5500" dirty="0"/>
          </a:p>
          <a:p>
            <a:pPr>
              <a:lnSpc>
                <a:spcPct val="120000"/>
              </a:lnSpc>
              <a:buClrTx/>
            </a:pPr>
            <a:r>
              <a:rPr lang="en-GB" sz="5500" dirty="0" err="1"/>
              <a:t>Tölvupóstur</a:t>
            </a:r>
            <a:r>
              <a:rPr lang="en-GB" sz="5500" dirty="0"/>
              <a:t> </a:t>
            </a:r>
            <a:r>
              <a:rPr lang="en-GB" sz="5500" dirty="0" err="1"/>
              <a:t>er</a:t>
            </a:r>
            <a:r>
              <a:rPr lang="en-GB" sz="5500" dirty="0"/>
              <a:t> </a:t>
            </a:r>
            <a:r>
              <a:rPr lang="en-GB" sz="5500" dirty="0" err="1"/>
              <a:t>sendur</a:t>
            </a:r>
            <a:r>
              <a:rPr lang="en-GB" sz="5500" dirty="0"/>
              <a:t> </a:t>
            </a:r>
            <a:r>
              <a:rPr lang="en-GB" sz="5500" dirty="0" err="1">
                <a:solidFill>
                  <a:srgbClr val="C00000"/>
                </a:solidFill>
              </a:rPr>
              <a:t>sjálfkrafa</a:t>
            </a:r>
            <a:r>
              <a:rPr lang="en-GB" sz="5500" dirty="0">
                <a:solidFill>
                  <a:srgbClr val="C00000"/>
                </a:solidFill>
              </a:rPr>
              <a:t> </a:t>
            </a:r>
            <a:r>
              <a:rPr lang="en-GB" sz="5500" dirty="0" err="1">
                <a:solidFill>
                  <a:srgbClr val="C00000"/>
                </a:solidFill>
              </a:rPr>
              <a:t>við</a:t>
            </a:r>
            <a:r>
              <a:rPr lang="en-GB" sz="5500" dirty="0">
                <a:solidFill>
                  <a:srgbClr val="C00000"/>
                </a:solidFill>
              </a:rPr>
              <a:t> </a:t>
            </a:r>
            <a:r>
              <a:rPr lang="en-GB" sz="5500" dirty="0" err="1">
                <a:solidFill>
                  <a:srgbClr val="C00000"/>
                </a:solidFill>
              </a:rPr>
              <a:t>lok</a:t>
            </a:r>
            <a:r>
              <a:rPr lang="en-GB" sz="5500" dirty="0">
                <a:solidFill>
                  <a:srgbClr val="C00000"/>
                </a:solidFill>
              </a:rPr>
              <a:t> </a:t>
            </a:r>
            <a:r>
              <a:rPr lang="en-GB" sz="5500" dirty="0" err="1">
                <a:solidFill>
                  <a:srgbClr val="C00000"/>
                </a:solidFill>
              </a:rPr>
              <a:t>ferðar</a:t>
            </a:r>
            <a:r>
              <a:rPr lang="en-GB" sz="5500" dirty="0">
                <a:solidFill>
                  <a:srgbClr val="C00000"/>
                </a:solidFill>
              </a:rPr>
              <a:t> </a:t>
            </a:r>
            <a:r>
              <a:rPr lang="en-GB" sz="5500" dirty="0"/>
              <a:t>(mobility) </a:t>
            </a:r>
            <a:r>
              <a:rPr lang="en-GB" sz="5500" dirty="0" err="1"/>
              <a:t>með</a:t>
            </a:r>
            <a:r>
              <a:rPr lang="en-GB" sz="5500" dirty="0"/>
              <a:t> </a:t>
            </a:r>
            <a:r>
              <a:rPr lang="en-GB" sz="5500" dirty="0" err="1"/>
              <a:t>tengli</a:t>
            </a:r>
            <a:r>
              <a:rPr lang="en-GB" sz="5500" dirty="0"/>
              <a:t> á </a:t>
            </a:r>
            <a:r>
              <a:rPr lang="en-GB" sz="5500" b="1" dirty="0">
                <a:solidFill>
                  <a:srgbClr val="00B050"/>
                </a:solidFill>
              </a:rPr>
              <a:t>EU Survey </a:t>
            </a:r>
            <a:r>
              <a:rPr lang="en-GB" sz="5500" dirty="0" err="1"/>
              <a:t>þar</a:t>
            </a:r>
            <a:r>
              <a:rPr lang="en-GB" sz="5500" dirty="0"/>
              <a:t> </a:t>
            </a:r>
            <a:r>
              <a:rPr lang="en-GB" sz="5500" dirty="0" err="1"/>
              <a:t>sem</a:t>
            </a:r>
            <a:r>
              <a:rPr lang="en-GB" sz="5500" dirty="0"/>
              <a:t> </a:t>
            </a:r>
            <a:r>
              <a:rPr lang="en-GB" sz="5500" dirty="0" err="1"/>
              <a:t>þáttakandinn</a:t>
            </a:r>
            <a:r>
              <a:rPr lang="en-GB" sz="5500" dirty="0"/>
              <a:t> </a:t>
            </a:r>
            <a:r>
              <a:rPr lang="en-GB" sz="5500" dirty="0" err="1"/>
              <a:t>fyllir</a:t>
            </a:r>
            <a:r>
              <a:rPr lang="en-GB" sz="5500" dirty="0"/>
              <a:t> </a:t>
            </a:r>
            <a:r>
              <a:rPr lang="en-GB" sz="5500" dirty="0" err="1"/>
              <a:t>skýrsluna</a:t>
            </a:r>
            <a:r>
              <a:rPr lang="en-GB" sz="5500" dirty="0"/>
              <a:t> </a:t>
            </a:r>
            <a:r>
              <a:rPr lang="en-GB" sz="5500" dirty="0" err="1"/>
              <a:t>út</a:t>
            </a:r>
            <a:r>
              <a:rPr lang="en-GB" sz="5500" dirty="0"/>
              <a:t>.</a:t>
            </a:r>
          </a:p>
          <a:p>
            <a:pPr>
              <a:lnSpc>
                <a:spcPct val="120000"/>
              </a:lnSpc>
              <a:buClrTx/>
            </a:pPr>
            <a:r>
              <a:rPr lang="en-GB" sz="5500" dirty="0" err="1"/>
              <a:t>Þátttakandinn</a:t>
            </a:r>
            <a:r>
              <a:rPr lang="en-GB" sz="5500" dirty="0"/>
              <a:t> </a:t>
            </a:r>
            <a:r>
              <a:rPr lang="en-GB" sz="5500" dirty="0" err="1"/>
              <a:t>fyllir</a:t>
            </a:r>
            <a:r>
              <a:rPr lang="en-GB" sz="5500" dirty="0"/>
              <a:t> </a:t>
            </a:r>
            <a:r>
              <a:rPr lang="en-GB" sz="5500" dirty="0" err="1"/>
              <a:t>út</a:t>
            </a:r>
            <a:r>
              <a:rPr lang="en-GB" sz="5500" dirty="0"/>
              <a:t> og </a:t>
            </a:r>
            <a:r>
              <a:rPr lang="en-GB" sz="5500" dirty="0" err="1"/>
              <a:t>sendir</a:t>
            </a:r>
            <a:r>
              <a:rPr lang="en-GB" sz="5500" dirty="0"/>
              <a:t> </a:t>
            </a:r>
            <a:r>
              <a:rPr lang="en-GB" sz="5500" dirty="0" err="1"/>
              <a:t>skýrsluna</a:t>
            </a:r>
            <a:r>
              <a:rPr lang="en-GB" sz="5500" dirty="0"/>
              <a:t> </a:t>
            </a:r>
            <a:r>
              <a:rPr lang="en-GB" sz="5500" dirty="0" err="1"/>
              <a:t>eða</a:t>
            </a:r>
            <a:r>
              <a:rPr lang="en-GB" sz="5500" dirty="0"/>
              <a:t> </a:t>
            </a:r>
            <a:r>
              <a:rPr lang="en-GB" sz="5500" dirty="0" err="1"/>
              <a:t>vistar</a:t>
            </a:r>
            <a:r>
              <a:rPr lang="en-GB" sz="5500" dirty="0"/>
              <a:t> </a:t>
            </a:r>
            <a:r>
              <a:rPr lang="en-GB" sz="5500" dirty="0" err="1"/>
              <a:t>sem</a:t>
            </a:r>
            <a:r>
              <a:rPr lang="en-GB" sz="5500" dirty="0"/>
              <a:t> </a:t>
            </a:r>
            <a:r>
              <a:rPr lang="en-GB" sz="5500" dirty="0" err="1"/>
              <a:t>drög</a:t>
            </a:r>
            <a:r>
              <a:rPr lang="en-GB" sz="5500" dirty="0"/>
              <a:t> og </a:t>
            </a:r>
            <a:r>
              <a:rPr lang="en-GB" sz="5500" dirty="0" err="1"/>
              <a:t>sendir</a:t>
            </a:r>
            <a:r>
              <a:rPr lang="en-GB" sz="5500" dirty="0"/>
              <a:t> </a:t>
            </a:r>
            <a:r>
              <a:rPr lang="en-GB" sz="5500" dirty="0" err="1"/>
              <a:t>síðar</a:t>
            </a:r>
            <a:endParaRPr lang="en-GB" sz="5500" dirty="0"/>
          </a:p>
          <a:p>
            <a:pPr>
              <a:lnSpc>
                <a:spcPct val="120000"/>
              </a:lnSpc>
              <a:buClrTx/>
            </a:pPr>
            <a:r>
              <a:rPr lang="en-GB" sz="5500" dirty="0" err="1"/>
              <a:t>Hægt</a:t>
            </a:r>
            <a:r>
              <a:rPr lang="en-GB" sz="5500" dirty="0"/>
              <a:t> </a:t>
            </a:r>
            <a:r>
              <a:rPr lang="en-GB" sz="5500" dirty="0" err="1"/>
              <a:t>er</a:t>
            </a:r>
            <a:r>
              <a:rPr lang="en-GB" sz="5500" dirty="0"/>
              <a:t> </a:t>
            </a:r>
            <a:r>
              <a:rPr lang="en-GB" sz="5500" dirty="0" err="1"/>
              <a:t>að</a:t>
            </a:r>
            <a:r>
              <a:rPr lang="en-GB" sz="5500" dirty="0"/>
              <a:t> </a:t>
            </a:r>
            <a:r>
              <a:rPr lang="en-GB" sz="5500" dirty="0" err="1"/>
              <a:t>sjá</a:t>
            </a:r>
            <a:r>
              <a:rPr lang="en-GB" sz="5500" dirty="0"/>
              <a:t> </a:t>
            </a:r>
            <a:r>
              <a:rPr lang="en-GB" sz="5500" dirty="0" err="1"/>
              <a:t>hver</a:t>
            </a:r>
            <a:r>
              <a:rPr lang="en-GB" sz="5500" dirty="0"/>
              <a:t> </a:t>
            </a:r>
            <a:r>
              <a:rPr lang="en-GB" sz="5500" dirty="0" err="1"/>
              <a:t>staða</a:t>
            </a:r>
            <a:r>
              <a:rPr lang="en-GB" sz="5500" dirty="0"/>
              <a:t> </a:t>
            </a:r>
            <a:r>
              <a:rPr lang="en-GB" sz="5500" dirty="0" err="1"/>
              <a:t>skýrslunnar</a:t>
            </a:r>
            <a:r>
              <a:rPr lang="en-GB" sz="5500" dirty="0"/>
              <a:t> </a:t>
            </a:r>
            <a:r>
              <a:rPr lang="en-GB" sz="5500" dirty="0" err="1"/>
              <a:t>er</a:t>
            </a:r>
            <a:r>
              <a:rPr lang="en-GB" sz="5500" dirty="0"/>
              <a:t> í Mobility Tool (</a:t>
            </a:r>
            <a:r>
              <a:rPr lang="en-GB" sz="5500" dirty="0" err="1"/>
              <a:t>t.d</a:t>
            </a:r>
            <a:r>
              <a:rPr lang="en-GB" sz="5500" dirty="0"/>
              <a:t>. requested </a:t>
            </a:r>
            <a:r>
              <a:rPr lang="en-GB" sz="5500" dirty="0" err="1"/>
              <a:t>eða</a:t>
            </a:r>
            <a:r>
              <a:rPr lang="en-GB" sz="5500" dirty="0"/>
              <a:t> submitted)</a:t>
            </a:r>
          </a:p>
          <a:p>
            <a:pPr>
              <a:lnSpc>
                <a:spcPct val="120000"/>
              </a:lnSpc>
              <a:buClrTx/>
            </a:pPr>
            <a:r>
              <a:rPr lang="en-GB" sz="5500" dirty="0" err="1"/>
              <a:t>Hægt</a:t>
            </a:r>
            <a:r>
              <a:rPr lang="en-GB" sz="5500" dirty="0"/>
              <a:t> </a:t>
            </a:r>
            <a:r>
              <a:rPr lang="en-GB" sz="5500" dirty="0" err="1"/>
              <a:t>er</a:t>
            </a:r>
            <a:r>
              <a:rPr lang="en-GB" sz="5500" dirty="0"/>
              <a:t> </a:t>
            </a:r>
            <a:r>
              <a:rPr lang="en-GB" sz="5500" dirty="0" err="1"/>
              <a:t>að</a:t>
            </a:r>
            <a:r>
              <a:rPr lang="en-GB" sz="5500" dirty="0"/>
              <a:t> </a:t>
            </a:r>
            <a:r>
              <a:rPr lang="en-GB" sz="5500" dirty="0" err="1"/>
              <a:t>skoða</a:t>
            </a:r>
            <a:r>
              <a:rPr lang="en-GB" sz="5500" dirty="0"/>
              <a:t> </a:t>
            </a:r>
            <a:r>
              <a:rPr lang="en-GB" sz="5500" dirty="0" err="1"/>
              <a:t>skýrslur</a:t>
            </a:r>
            <a:r>
              <a:rPr lang="en-GB" sz="5500" dirty="0"/>
              <a:t> </a:t>
            </a:r>
            <a:r>
              <a:rPr lang="en-GB" sz="5500" dirty="0" err="1"/>
              <a:t>sem</a:t>
            </a:r>
            <a:r>
              <a:rPr lang="en-GB" sz="5500" dirty="0"/>
              <a:t> </a:t>
            </a:r>
            <a:r>
              <a:rPr lang="en-GB" sz="5500" dirty="0" err="1"/>
              <a:t>hefur</a:t>
            </a:r>
            <a:r>
              <a:rPr lang="en-GB" sz="5500" dirty="0"/>
              <a:t> </a:t>
            </a:r>
            <a:r>
              <a:rPr lang="en-GB" sz="5500" dirty="0" err="1"/>
              <a:t>verið</a:t>
            </a:r>
            <a:r>
              <a:rPr lang="en-GB" sz="5500" dirty="0"/>
              <a:t> </a:t>
            </a:r>
            <a:r>
              <a:rPr lang="en-GB" sz="5500" dirty="0" err="1"/>
              <a:t>skilað</a:t>
            </a:r>
            <a:r>
              <a:rPr lang="en-GB" sz="5500" dirty="0"/>
              <a:t> í Mobility Tool </a:t>
            </a:r>
            <a:r>
              <a:rPr lang="en-GB" sz="5500" dirty="0" err="1"/>
              <a:t>bæði</a:t>
            </a:r>
            <a:r>
              <a:rPr lang="en-GB" sz="5500" dirty="0"/>
              <a:t> í Excel </a:t>
            </a:r>
            <a:r>
              <a:rPr lang="en-GB" sz="5500" dirty="0" err="1"/>
              <a:t>formi</a:t>
            </a:r>
            <a:r>
              <a:rPr lang="en-GB" sz="5500" dirty="0"/>
              <a:t> </a:t>
            </a:r>
            <a:r>
              <a:rPr lang="en-GB" sz="5500" dirty="0" err="1"/>
              <a:t>og</a:t>
            </a:r>
            <a:r>
              <a:rPr lang="en-GB" sz="5500" dirty="0"/>
              <a:t> .pdf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980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Erasmus+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Erasmus+</Template>
  <TotalTime>3257</TotalTime>
  <Words>1289</Words>
  <Application>Microsoft Office PowerPoint</Application>
  <PresentationFormat>On-screen Show (4:3)</PresentationFormat>
  <Paragraphs>111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Schoolbook</vt:lpstr>
      <vt:lpstr>Verdana</vt:lpstr>
      <vt:lpstr>Wingdings</vt:lpstr>
      <vt:lpstr>Erasmus+</vt:lpstr>
      <vt:lpstr>1_Office Theme</vt:lpstr>
      <vt:lpstr>Mobility Tool+ Umsýslukerfi náms- og þjálfunarverkefna</vt:lpstr>
      <vt:lpstr>Hvað er Mobility Tool?</vt:lpstr>
      <vt:lpstr>Hvernig kemst verkefnisstjóri inn í MobilityTool+? (1)</vt:lpstr>
      <vt:lpstr> Hvernig kemst verkefnisstjóri inn í MobilityTool+? (2)</vt:lpstr>
      <vt:lpstr>Mobility Tool+</vt:lpstr>
      <vt:lpstr>Skráning upplýsinga - forskráð</vt:lpstr>
      <vt:lpstr>Hvað þarf að skrá</vt:lpstr>
      <vt:lpstr>Skráning ferða (Mobilities)</vt:lpstr>
      <vt:lpstr>Skýrslur þátttakenda (Participant Report) </vt:lpstr>
      <vt:lpstr>Skýrslur verkefnis</vt:lpstr>
      <vt:lpstr>Gott að hafa í huga</vt:lpstr>
      <vt:lpstr>Leiðbeiningar</vt:lpstr>
    </vt:vector>
  </TitlesOfParts>
  <Company>Rannsóknamiðstöð Íslands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Eyrún Sigurðardóttir</dc:creator>
  <cp:lastModifiedBy>Eyrún Sigurðardóttir</cp:lastModifiedBy>
  <cp:revision>78</cp:revision>
  <cp:lastPrinted>2019-05-22T14:16:02Z</cp:lastPrinted>
  <dcterms:created xsi:type="dcterms:W3CDTF">2014-09-03T09:50:42Z</dcterms:created>
  <dcterms:modified xsi:type="dcterms:W3CDTF">2019-05-22T14:16:10Z</dcterms:modified>
</cp:coreProperties>
</file>