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7" r:id="rId2"/>
    <p:sldId id="419" r:id="rId3"/>
    <p:sldId id="415" r:id="rId4"/>
    <p:sldId id="399" r:id="rId5"/>
    <p:sldId id="395" r:id="rId6"/>
    <p:sldId id="405" r:id="rId7"/>
    <p:sldId id="410" r:id="rId8"/>
    <p:sldId id="257" r:id="rId9"/>
    <p:sldId id="274" r:id="rId10"/>
    <p:sldId id="273" r:id="rId11"/>
    <p:sldId id="417" r:id="rId12"/>
    <p:sldId id="279" r:id="rId13"/>
    <p:sldId id="418" r:id="rId14"/>
    <p:sldId id="409" r:id="rId15"/>
    <p:sldId id="408" r:id="rId16"/>
    <p:sldId id="394" r:id="rId17"/>
    <p:sldId id="421" r:id="rId18"/>
    <p:sldId id="346" r:id="rId19"/>
    <p:sldId id="358" r:id="rId20"/>
    <p:sldId id="271" r:id="rId21"/>
  </p:sldIdLst>
  <p:sldSz cx="9144000" cy="6858000" type="screen4x3"/>
  <p:notesSz cx="6797675" cy="99822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77C8"/>
    <a:srgbClr val="0E2C8E"/>
    <a:srgbClr val="E2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6" autoAdjust="0"/>
    <p:restoredTop sz="95565" autoAdjust="0"/>
  </p:normalViewPr>
  <p:slideViewPr>
    <p:cSldViewPr>
      <p:cViewPr varScale="1">
        <p:scale>
          <a:sx n="109" d="100"/>
          <a:sy n="109" d="100"/>
        </p:scale>
        <p:origin x="2034" y="114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E25B5-C018-4EB8-87A0-9BEF5D796CA0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CCF0F0AD-D820-4B7E-A3A1-8524241A87E6}">
      <dgm:prSet phldrT="[Text]"/>
      <dgm:spPr/>
      <dgm:t>
        <a:bodyPr/>
        <a:lstStyle/>
        <a:p>
          <a:r>
            <a:rPr lang="en-IE" dirty="0"/>
            <a:t>The resources you put into the project</a:t>
          </a:r>
        </a:p>
      </dgm:t>
    </dgm:pt>
    <dgm:pt modelId="{42EFFCD4-BD6A-447D-8540-A3674E06C45C}" type="parTrans" cxnId="{5B6A4DD1-B35F-4A8C-910A-AE179A7EDA1D}">
      <dgm:prSet/>
      <dgm:spPr/>
      <dgm:t>
        <a:bodyPr/>
        <a:lstStyle/>
        <a:p>
          <a:endParaRPr lang="en-IE"/>
        </a:p>
      </dgm:t>
    </dgm:pt>
    <dgm:pt modelId="{621D1E5F-EA61-4C84-AA8F-D77B5D348E40}" type="sibTrans" cxnId="{5B6A4DD1-B35F-4A8C-910A-AE179A7EDA1D}">
      <dgm:prSet/>
      <dgm:spPr/>
      <dgm:t>
        <a:bodyPr/>
        <a:lstStyle/>
        <a:p>
          <a:endParaRPr lang="en-IE"/>
        </a:p>
      </dgm:t>
    </dgm:pt>
    <dgm:pt modelId="{87D23E6E-F32D-4E04-A835-18DB6A430B2F}">
      <dgm:prSet phldrT="[Text]"/>
      <dgm:spPr/>
      <dgm:t>
        <a:bodyPr/>
        <a:lstStyle/>
        <a:p>
          <a:r>
            <a:rPr lang="en-IE" dirty="0"/>
            <a:t>The actions you take to reach your project goals</a:t>
          </a:r>
        </a:p>
      </dgm:t>
    </dgm:pt>
    <dgm:pt modelId="{CB9A9366-62FA-4E6A-9005-00F514607988}" type="parTrans" cxnId="{B0A4A39E-C66E-45AD-A367-B12837E62B82}">
      <dgm:prSet/>
      <dgm:spPr/>
      <dgm:t>
        <a:bodyPr/>
        <a:lstStyle/>
        <a:p>
          <a:endParaRPr lang="en-IE"/>
        </a:p>
      </dgm:t>
    </dgm:pt>
    <dgm:pt modelId="{87B2404C-DA0E-4356-BD84-A46BE54E6109}" type="sibTrans" cxnId="{B0A4A39E-C66E-45AD-A367-B12837E62B82}">
      <dgm:prSet/>
      <dgm:spPr/>
      <dgm:t>
        <a:bodyPr/>
        <a:lstStyle/>
        <a:p>
          <a:endParaRPr lang="en-IE"/>
        </a:p>
      </dgm:t>
    </dgm:pt>
    <dgm:pt modelId="{60DC8761-46C6-4825-BC3B-B3AD6E2A5894}">
      <dgm:prSet phldrT="[Text]"/>
      <dgm:spPr/>
      <dgm:t>
        <a:bodyPr/>
        <a:lstStyle/>
        <a:p>
          <a:r>
            <a:rPr lang="en-IE" dirty="0"/>
            <a:t>The tangible experiences or products the project creates</a:t>
          </a:r>
        </a:p>
      </dgm:t>
    </dgm:pt>
    <dgm:pt modelId="{56F15DED-B1B4-40F1-AFDE-5999BA812B51}" type="parTrans" cxnId="{6714B495-CD57-4BB7-80A7-5049F348B61A}">
      <dgm:prSet/>
      <dgm:spPr/>
      <dgm:t>
        <a:bodyPr/>
        <a:lstStyle/>
        <a:p>
          <a:endParaRPr lang="en-IE"/>
        </a:p>
      </dgm:t>
    </dgm:pt>
    <dgm:pt modelId="{0B7E5CE0-C76D-4217-B7EE-9E893B3DBE8E}" type="sibTrans" cxnId="{6714B495-CD57-4BB7-80A7-5049F348B61A}">
      <dgm:prSet/>
      <dgm:spPr/>
      <dgm:t>
        <a:bodyPr/>
        <a:lstStyle/>
        <a:p>
          <a:endParaRPr lang="en-IE"/>
        </a:p>
      </dgm:t>
    </dgm:pt>
    <dgm:pt modelId="{01140386-E68A-4BCD-9690-4505D002AAA0}">
      <dgm:prSet/>
      <dgm:spPr/>
      <dgm:t>
        <a:bodyPr/>
        <a:lstStyle/>
        <a:p>
          <a:r>
            <a:rPr lang="en-IE"/>
            <a:t>The immediate effects of those experiences or products</a:t>
          </a:r>
          <a:endParaRPr lang="en-IE" dirty="0"/>
        </a:p>
      </dgm:t>
    </dgm:pt>
    <dgm:pt modelId="{6D4900BF-AAB4-4501-8F0D-32565AA31547}" type="parTrans" cxnId="{B5E9D523-0AC4-4947-B39B-EF6C1503C6B1}">
      <dgm:prSet/>
      <dgm:spPr/>
      <dgm:t>
        <a:bodyPr/>
        <a:lstStyle/>
        <a:p>
          <a:endParaRPr lang="en-IE"/>
        </a:p>
      </dgm:t>
    </dgm:pt>
    <dgm:pt modelId="{8F6EBA6D-86C2-4124-BE28-0A577A4BEB3C}" type="sibTrans" cxnId="{B5E9D523-0AC4-4947-B39B-EF6C1503C6B1}">
      <dgm:prSet/>
      <dgm:spPr/>
      <dgm:t>
        <a:bodyPr/>
        <a:lstStyle/>
        <a:p>
          <a:endParaRPr lang="en-IE"/>
        </a:p>
      </dgm:t>
    </dgm:pt>
    <dgm:pt modelId="{5A6E7979-A81E-4F6A-B14C-E8A34FB07CB2}">
      <dgm:prSet/>
      <dgm:spPr/>
      <dgm:t>
        <a:bodyPr/>
        <a:lstStyle/>
        <a:p>
          <a:r>
            <a:rPr lang="en-IE" dirty="0"/>
            <a:t>The fundamental changes you make happen</a:t>
          </a:r>
        </a:p>
      </dgm:t>
    </dgm:pt>
    <dgm:pt modelId="{3405A3FA-0555-470D-851C-A172BDB763E0}" type="parTrans" cxnId="{DF37D371-6382-4F8F-B561-C5E41E2D86B5}">
      <dgm:prSet/>
      <dgm:spPr/>
      <dgm:t>
        <a:bodyPr/>
        <a:lstStyle/>
        <a:p>
          <a:endParaRPr lang="en-IE"/>
        </a:p>
      </dgm:t>
    </dgm:pt>
    <dgm:pt modelId="{61648FEE-2480-4C94-81D6-A8133F1D647D}" type="sibTrans" cxnId="{DF37D371-6382-4F8F-B561-C5E41E2D86B5}">
      <dgm:prSet/>
      <dgm:spPr/>
      <dgm:t>
        <a:bodyPr/>
        <a:lstStyle/>
        <a:p>
          <a:endParaRPr lang="en-IE"/>
        </a:p>
      </dgm:t>
    </dgm:pt>
    <dgm:pt modelId="{09A7DB4F-3361-4361-998F-0BF808BE7E80}" type="pres">
      <dgm:prSet presAssocID="{3EEE25B5-C018-4EB8-87A0-9BEF5D796CA0}" presName="Name0" presStyleCnt="0">
        <dgm:presLayoutVars>
          <dgm:dir/>
          <dgm:resizeHandles val="exact"/>
        </dgm:presLayoutVars>
      </dgm:prSet>
      <dgm:spPr/>
    </dgm:pt>
    <dgm:pt modelId="{23104753-8E40-449E-B491-5E1EBC539407}" type="pres">
      <dgm:prSet presAssocID="{3EEE25B5-C018-4EB8-87A0-9BEF5D796CA0}" presName="fgShape" presStyleLbl="fgShp" presStyleIdx="0" presStyleCnt="1" custLinFactNeighborX="2507" custLinFactNeighborY="24434"/>
      <dgm:spPr>
        <a:prstGeom prst="rightArrow">
          <a:avLst/>
        </a:prstGeom>
      </dgm:spPr>
    </dgm:pt>
    <dgm:pt modelId="{782A5064-47B4-46B1-9F30-C3ECAEDECF75}" type="pres">
      <dgm:prSet presAssocID="{3EEE25B5-C018-4EB8-87A0-9BEF5D796CA0}" presName="linComp" presStyleCnt="0"/>
      <dgm:spPr/>
    </dgm:pt>
    <dgm:pt modelId="{47AC722E-DC0A-45EA-8693-05C196916E2B}" type="pres">
      <dgm:prSet presAssocID="{CCF0F0AD-D820-4B7E-A3A1-8524241A87E6}" presName="compNode" presStyleCnt="0"/>
      <dgm:spPr/>
    </dgm:pt>
    <dgm:pt modelId="{0833B594-4FCB-41A1-AA51-B4D80417359B}" type="pres">
      <dgm:prSet presAssocID="{CCF0F0AD-D820-4B7E-A3A1-8524241A87E6}" presName="bkgdShape" presStyleLbl="node1" presStyleIdx="0" presStyleCnt="5"/>
      <dgm:spPr/>
    </dgm:pt>
    <dgm:pt modelId="{ED074BC8-340D-4387-A3DA-74AD8C39BE9C}" type="pres">
      <dgm:prSet presAssocID="{CCF0F0AD-D820-4B7E-A3A1-8524241A87E6}" presName="nodeTx" presStyleLbl="node1" presStyleIdx="0" presStyleCnt="5">
        <dgm:presLayoutVars>
          <dgm:bulletEnabled val="1"/>
        </dgm:presLayoutVars>
      </dgm:prSet>
      <dgm:spPr/>
    </dgm:pt>
    <dgm:pt modelId="{5ADA04DA-776B-4565-BA69-CCBF62E383A9}" type="pres">
      <dgm:prSet presAssocID="{CCF0F0AD-D820-4B7E-A3A1-8524241A87E6}" presName="invisiNode" presStyleLbl="node1" presStyleIdx="0" presStyleCnt="5"/>
      <dgm:spPr/>
    </dgm:pt>
    <dgm:pt modelId="{0E56B6BD-F000-44DA-9C04-0BDC020BC382}" type="pres">
      <dgm:prSet presAssocID="{CCF0F0AD-D820-4B7E-A3A1-8524241A87E6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04AE6A-E351-42C9-B13B-6298FA28A261}" type="pres">
      <dgm:prSet presAssocID="{621D1E5F-EA61-4C84-AA8F-D77B5D348E40}" presName="sibTrans" presStyleLbl="sibTrans2D1" presStyleIdx="0" presStyleCnt="0"/>
      <dgm:spPr/>
    </dgm:pt>
    <dgm:pt modelId="{37E816F5-B16E-459C-955D-F02C11AD1C0A}" type="pres">
      <dgm:prSet presAssocID="{87D23E6E-F32D-4E04-A835-18DB6A430B2F}" presName="compNode" presStyleCnt="0"/>
      <dgm:spPr/>
    </dgm:pt>
    <dgm:pt modelId="{4D28D72A-DF34-48EC-84BB-0242BDB3FF0E}" type="pres">
      <dgm:prSet presAssocID="{87D23E6E-F32D-4E04-A835-18DB6A430B2F}" presName="bkgdShape" presStyleLbl="node1" presStyleIdx="1" presStyleCnt="5"/>
      <dgm:spPr/>
    </dgm:pt>
    <dgm:pt modelId="{5CACCFEE-65DA-4210-AB75-C57FD95655FE}" type="pres">
      <dgm:prSet presAssocID="{87D23E6E-F32D-4E04-A835-18DB6A430B2F}" presName="nodeTx" presStyleLbl="node1" presStyleIdx="1" presStyleCnt="5">
        <dgm:presLayoutVars>
          <dgm:bulletEnabled val="1"/>
        </dgm:presLayoutVars>
      </dgm:prSet>
      <dgm:spPr/>
    </dgm:pt>
    <dgm:pt modelId="{19FBEE1C-1697-438C-9AB7-82FA0F4BAB09}" type="pres">
      <dgm:prSet presAssocID="{87D23E6E-F32D-4E04-A835-18DB6A430B2F}" presName="invisiNode" presStyleLbl="node1" presStyleIdx="1" presStyleCnt="5"/>
      <dgm:spPr/>
    </dgm:pt>
    <dgm:pt modelId="{22453DB8-5349-4CD0-92AC-17E36C2505D6}" type="pres">
      <dgm:prSet presAssocID="{87D23E6E-F32D-4E04-A835-18DB6A430B2F}" presName="imagNode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6A0DC0-A020-4F83-A020-DE87AD2720F3}" type="pres">
      <dgm:prSet presAssocID="{87B2404C-DA0E-4356-BD84-A46BE54E6109}" presName="sibTrans" presStyleLbl="sibTrans2D1" presStyleIdx="0" presStyleCnt="0"/>
      <dgm:spPr/>
    </dgm:pt>
    <dgm:pt modelId="{AD218A29-76ED-45FB-8A61-10962BA4AB0C}" type="pres">
      <dgm:prSet presAssocID="{60DC8761-46C6-4825-BC3B-B3AD6E2A5894}" presName="compNode" presStyleCnt="0"/>
      <dgm:spPr/>
    </dgm:pt>
    <dgm:pt modelId="{AC8FEC2F-54E6-4362-8448-453222889512}" type="pres">
      <dgm:prSet presAssocID="{60DC8761-46C6-4825-BC3B-B3AD6E2A5894}" presName="bkgdShape" presStyleLbl="node1" presStyleIdx="2" presStyleCnt="5" custLinFactNeighborX="963" custLinFactNeighborY="-1910"/>
      <dgm:spPr/>
    </dgm:pt>
    <dgm:pt modelId="{D78CF332-363F-4E37-8515-7D3B47D0E547}" type="pres">
      <dgm:prSet presAssocID="{60DC8761-46C6-4825-BC3B-B3AD6E2A5894}" presName="nodeTx" presStyleLbl="node1" presStyleIdx="2" presStyleCnt="5">
        <dgm:presLayoutVars>
          <dgm:bulletEnabled val="1"/>
        </dgm:presLayoutVars>
      </dgm:prSet>
      <dgm:spPr/>
    </dgm:pt>
    <dgm:pt modelId="{A9131E3A-6A84-4514-B0B2-8A819F109185}" type="pres">
      <dgm:prSet presAssocID="{60DC8761-46C6-4825-BC3B-B3AD6E2A5894}" presName="invisiNode" presStyleLbl="node1" presStyleIdx="2" presStyleCnt="5"/>
      <dgm:spPr/>
    </dgm:pt>
    <dgm:pt modelId="{7FA0BE99-ED7F-4B7E-B3E6-242B3DCFCD72}" type="pres">
      <dgm:prSet presAssocID="{60DC8761-46C6-4825-BC3B-B3AD6E2A5894}" presName="imagNode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8483E6-3A89-4A2B-A82F-786AE3350E6F}" type="pres">
      <dgm:prSet presAssocID="{0B7E5CE0-C76D-4217-B7EE-9E893B3DBE8E}" presName="sibTrans" presStyleLbl="sibTrans2D1" presStyleIdx="0" presStyleCnt="0"/>
      <dgm:spPr/>
    </dgm:pt>
    <dgm:pt modelId="{8A9AED96-B2C7-45FD-9255-710A7BA86A97}" type="pres">
      <dgm:prSet presAssocID="{01140386-E68A-4BCD-9690-4505D002AAA0}" presName="compNode" presStyleCnt="0"/>
      <dgm:spPr/>
    </dgm:pt>
    <dgm:pt modelId="{65D9AD5C-5968-4194-B98D-E33579AB609B}" type="pres">
      <dgm:prSet presAssocID="{01140386-E68A-4BCD-9690-4505D002AAA0}" presName="bkgdShape" presStyleLbl="node1" presStyleIdx="3" presStyleCnt="5"/>
      <dgm:spPr/>
    </dgm:pt>
    <dgm:pt modelId="{91600C45-BA95-4BB5-813F-4B85A5C2E94A}" type="pres">
      <dgm:prSet presAssocID="{01140386-E68A-4BCD-9690-4505D002AAA0}" presName="nodeTx" presStyleLbl="node1" presStyleIdx="3" presStyleCnt="5">
        <dgm:presLayoutVars>
          <dgm:bulletEnabled val="1"/>
        </dgm:presLayoutVars>
      </dgm:prSet>
      <dgm:spPr/>
    </dgm:pt>
    <dgm:pt modelId="{14F9CA90-5827-4E00-BFB5-D907DD2A5DD8}" type="pres">
      <dgm:prSet presAssocID="{01140386-E68A-4BCD-9690-4505D002AAA0}" presName="invisiNode" presStyleLbl="node1" presStyleIdx="3" presStyleCnt="5"/>
      <dgm:spPr/>
    </dgm:pt>
    <dgm:pt modelId="{C0B68639-9E7A-431E-84CF-276114A6D5A7}" type="pres">
      <dgm:prSet presAssocID="{01140386-E68A-4BCD-9690-4505D002AAA0}" presName="imagNode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E275C70-1AFD-4423-BFDC-6B43B0BDA45E}" type="pres">
      <dgm:prSet presAssocID="{8F6EBA6D-86C2-4124-BE28-0A577A4BEB3C}" presName="sibTrans" presStyleLbl="sibTrans2D1" presStyleIdx="0" presStyleCnt="0"/>
      <dgm:spPr/>
    </dgm:pt>
    <dgm:pt modelId="{F3C78B27-0650-4821-BB8E-67B0B1964DC4}" type="pres">
      <dgm:prSet presAssocID="{5A6E7979-A81E-4F6A-B14C-E8A34FB07CB2}" presName="compNode" presStyleCnt="0"/>
      <dgm:spPr/>
    </dgm:pt>
    <dgm:pt modelId="{6DFA7EC7-0C5C-4ECA-92D1-1DB599ED6E65}" type="pres">
      <dgm:prSet presAssocID="{5A6E7979-A81E-4F6A-B14C-E8A34FB07CB2}" presName="bkgdShape" presStyleLbl="node1" presStyleIdx="4" presStyleCnt="5"/>
      <dgm:spPr/>
    </dgm:pt>
    <dgm:pt modelId="{63630838-4E56-4CCF-9344-78D3DC5F09B1}" type="pres">
      <dgm:prSet presAssocID="{5A6E7979-A81E-4F6A-B14C-E8A34FB07CB2}" presName="nodeTx" presStyleLbl="node1" presStyleIdx="4" presStyleCnt="5">
        <dgm:presLayoutVars>
          <dgm:bulletEnabled val="1"/>
        </dgm:presLayoutVars>
      </dgm:prSet>
      <dgm:spPr/>
    </dgm:pt>
    <dgm:pt modelId="{FC4DBF08-8649-4302-A073-DF803F85CAF7}" type="pres">
      <dgm:prSet presAssocID="{5A6E7979-A81E-4F6A-B14C-E8A34FB07CB2}" presName="invisiNode" presStyleLbl="node1" presStyleIdx="4" presStyleCnt="5"/>
      <dgm:spPr/>
    </dgm:pt>
    <dgm:pt modelId="{1B2D2A7E-8B5E-4489-8D34-225E7C35B6E9}" type="pres">
      <dgm:prSet presAssocID="{5A6E7979-A81E-4F6A-B14C-E8A34FB07CB2}" presName="imagNode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5E9D523-0AC4-4947-B39B-EF6C1503C6B1}" srcId="{3EEE25B5-C018-4EB8-87A0-9BEF5D796CA0}" destId="{01140386-E68A-4BCD-9690-4505D002AAA0}" srcOrd="3" destOrd="0" parTransId="{6D4900BF-AAB4-4501-8F0D-32565AA31547}" sibTransId="{8F6EBA6D-86C2-4124-BE28-0A577A4BEB3C}"/>
    <dgm:cxn modelId="{5735763A-99B3-4A7D-AF2E-3AECD87C5A14}" type="presOf" srcId="{01140386-E68A-4BCD-9690-4505D002AAA0}" destId="{65D9AD5C-5968-4194-B98D-E33579AB609B}" srcOrd="0" destOrd="0" presId="urn:microsoft.com/office/officeart/2005/8/layout/hList7"/>
    <dgm:cxn modelId="{C3C53142-3090-4F18-82C8-114761C2AD92}" type="presOf" srcId="{CCF0F0AD-D820-4B7E-A3A1-8524241A87E6}" destId="{ED074BC8-340D-4387-A3DA-74AD8C39BE9C}" srcOrd="1" destOrd="0" presId="urn:microsoft.com/office/officeart/2005/8/layout/hList7"/>
    <dgm:cxn modelId="{F7FFDA43-57A3-4BAF-B145-3A4884F1B221}" type="presOf" srcId="{3EEE25B5-C018-4EB8-87A0-9BEF5D796CA0}" destId="{09A7DB4F-3361-4361-998F-0BF808BE7E80}" srcOrd="0" destOrd="0" presId="urn:microsoft.com/office/officeart/2005/8/layout/hList7"/>
    <dgm:cxn modelId="{6AD0E870-FC49-4D17-9699-1641ABFDF40B}" type="presOf" srcId="{0B7E5CE0-C76D-4217-B7EE-9E893B3DBE8E}" destId="{328483E6-3A89-4A2B-A82F-786AE3350E6F}" srcOrd="0" destOrd="0" presId="urn:microsoft.com/office/officeart/2005/8/layout/hList7"/>
    <dgm:cxn modelId="{DF37D371-6382-4F8F-B561-C5E41E2D86B5}" srcId="{3EEE25B5-C018-4EB8-87A0-9BEF5D796CA0}" destId="{5A6E7979-A81E-4F6A-B14C-E8A34FB07CB2}" srcOrd="4" destOrd="0" parTransId="{3405A3FA-0555-470D-851C-A172BDB763E0}" sibTransId="{61648FEE-2480-4C94-81D6-A8133F1D647D}"/>
    <dgm:cxn modelId="{5C94A072-69DD-4D97-8747-5EDA725F3807}" type="presOf" srcId="{01140386-E68A-4BCD-9690-4505D002AAA0}" destId="{91600C45-BA95-4BB5-813F-4B85A5C2E94A}" srcOrd="1" destOrd="0" presId="urn:microsoft.com/office/officeart/2005/8/layout/hList7"/>
    <dgm:cxn modelId="{2A6C2173-A830-4E01-94F9-B5525ACC70BF}" type="presOf" srcId="{5A6E7979-A81E-4F6A-B14C-E8A34FB07CB2}" destId="{63630838-4E56-4CCF-9344-78D3DC5F09B1}" srcOrd="1" destOrd="0" presId="urn:microsoft.com/office/officeart/2005/8/layout/hList7"/>
    <dgm:cxn modelId="{5B058753-56C0-43CF-A754-1D391F750DED}" type="presOf" srcId="{60DC8761-46C6-4825-BC3B-B3AD6E2A5894}" destId="{AC8FEC2F-54E6-4362-8448-453222889512}" srcOrd="0" destOrd="0" presId="urn:microsoft.com/office/officeart/2005/8/layout/hList7"/>
    <dgm:cxn modelId="{4859CC57-ED3A-4C92-BB76-104504198102}" type="presOf" srcId="{87D23E6E-F32D-4E04-A835-18DB6A430B2F}" destId="{4D28D72A-DF34-48EC-84BB-0242BDB3FF0E}" srcOrd="0" destOrd="0" presId="urn:microsoft.com/office/officeart/2005/8/layout/hList7"/>
    <dgm:cxn modelId="{CCA53859-2E17-40D2-915B-6249AB526513}" type="presOf" srcId="{60DC8761-46C6-4825-BC3B-B3AD6E2A5894}" destId="{D78CF332-363F-4E37-8515-7D3B47D0E547}" srcOrd="1" destOrd="0" presId="urn:microsoft.com/office/officeart/2005/8/layout/hList7"/>
    <dgm:cxn modelId="{6714B495-CD57-4BB7-80A7-5049F348B61A}" srcId="{3EEE25B5-C018-4EB8-87A0-9BEF5D796CA0}" destId="{60DC8761-46C6-4825-BC3B-B3AD6E2A5894}" srcOrd="2" destOrd="0" parTransId="{56F15DED-B1B4-40F1-AFDE-5999BA812B51}" sibTransId="{0B7E5CE0-C76D-4217-B7EE-9E893B3DBE8E}"/>
    <dgm:cxn modelId="{95C0E898-E475-402B-A374-85CAED5D8639}" type="presOf" srcId="{CCF0F0AD-D820-4B7E-A3A1-8524241A87E6}" destId="{0833B594-4FCB-41A1-AA51-B4D80417359B}" srcOrd="0" destOrd="0" presId="urn:microsoft.com/office/officeart/2005/8/layout/hList7"/>
    <dgm:cxn modelId="{B0A4A39E-C66E-45AD-A367-B12837E62B82}" srcId="{3EEE25B5-C018-4EB8-87A0-9BEF5D796CA0}" destId="{87D23E6E-F32D-4E04-A835-18DB6A430B2F}" srcOrd="1" destOrd="0" parTransId="{CB9A9366-62FA-4E6A-9005-00F514607988}" sibTransId="{87B2404C-DA0E-4356-BD84-A46BE54E6109}"/>
    <dgm:cxn modelId="{D2C91FAE-4731-4E2A-AD47-76CD67BE59A4}" type="presOf" srcId="{621D1E5F-EA61-4C84-AA8F-D77B5D348E40}" destId="{2204AE6A-E351-42C9-B13B-6298FA28A261}" srcOrd="0" destOrd="0" presId="urn:microsoft.com/office/officeart/2005/8/layout/hList7"/>
    <dgm:cxn modelId="{7C4FCFBB-4266-406E-BBB2-B476B00BDC29}" type="presOf" srcId="{87D23E6E-F32D-4E04-A835-18DB6A430B2F}" destId="{5CACCFEE-65DA-4210-AB75-C57FD95655FE}" srcOrd="1" destOrd="0" presId="urn:microsoft.com/office/officeart/2005/8/layout/hList7"/>
    <dgm:cxn modelId="{5B6A4DD1-B35F-4A8C-910A-AE179A7EDA1D}" srcId="{3EEE25B5-C018-4EB8-87A0-9BEF5D796CA0}" destId="{CCF0F0AD-D820-4B7E-A3A1-8524241A87E6}" srcOrd="0" destOrd="0" parTransId="{42EFFCD4-BD6A-447D-8540-A3674E06C45C}" sibTransId="{621D1E5F-EA61-4C84-AA8F-D77B5D348E40}"/>
    <dgm:cxn modelId="{C9BD09E3-2DC2-4F98-8FDF-DC2272395C5C}" type="presOf" srcId="{5A6E7979-A81E-4F6A-B14C-E8A34FB07CB2}" destId="{6DFA7EC7-0C5C-4ECA-92D1-1DB599ED6E65}" srcOrd="0" destOrd="0" presId="urn:microsoft.com/office/officeart/2005/8/layout/hList7"/>
    <dgm:cxn modelId="{B8345BE3-3326-4D9E-A284-350D37E2C311}" type="presOf" srcId="{8F6EBA6D-86C2-4124-BE28-0A577A4BEB3C}" destId="{5E275C70-1AFD-4423-BFDC-6B43B0BDA45E}" srcOrd="0" destOrd="0" presId="urn:microsoft.com/office/officeart/2005/8/layout/hList7"/>
    <dgm:cxn modelId="{C2660FF9-322A-4930-ADD8-F0635BCBA0D3}" type="presOf" srcId="{87B2404C-DA0E-4356-BD84-A46BE54E6109}" destId="{186A0DC0-A020-4F83-A020-DE87AD2720F3}" srcOrd="0" destOrd="0" presId="urn:microsoft.com/office/officeart/2005/8/layout/hList7"/>
    <dgm:cxn modelId="{07D79B5C-11EB-4E50-8FA5-EEC1E541BD78}" type="presParOf" srcId="{09A7DB4F-3361-4361-998F-0BF808BE7E80}" destId="{23104753-8E40-449E-B491-5E1EBC539407}" srcOrd="0" destOrd="0" presId="urn:microsoft.com/office/officeart/2005/8/layout/hList7"/>
    <dgm:cxn modelId="{9EF05FCB-8111-4CFC-9458-B202F15DA2D2}" type="presParOf" srcId="{09A7DB4F-3361-4361-998F-0BF808BE7E80}" destId="{782A5064-47B4-46B1-9F30-C3ECAEDECF75}" srcOrd="1" destOrd="0" presId="urn:microsoft.com/office/officeart/2005/8/layout/hList7"/>
    <dgm:cxn modelId="{129EB429-4C29-477B-AAF6-667938E242B5}" type="presParOf" srcId="{782A5064-47B4-46B1-9F30-C3ECAEDECF75}" destId="{47AC722E-DC0A-45EA-8693-05C196916E2B}" srcOrd="0" destOrd="0" presId="urn:microsoft.com/office/officeart/2005/8/layout/hList7"/>
    <dgm:cxn modelId="{3F9DE20E-DD1E-4337-B592-16C34EF3BABF}" type="presParOf" srcId="{47AC722E-DC0A-45EA-8693-05C196916E2B}" destId="{0833B594-4FCB-41A1-AA51-B4D80417359B}" srcOrd="0" destOrd="0" presId="urn:microsoft.com/office/officeart/2005/8/layout/hList7"/>
    <dgm:cxn modelId="{14A2508A-2F14-42F6-86D8-2130572C141A}" type="presParOf" srcId="{47AC722E-DC0A-45EA-8693-05C196916E2B}" destId="{ED074BC8-340D-4387-A3DA-74AD8C39BE9C}" srcOrd="1" destOrd="0" presId="urn:microsoft.com/office/officeart/2005/8/layout/hList7"/>
    <dgm:cxn modelId="{20688E2D-20FB-4901-BD88-67CF4A4C4855}" type="presParOf" srcId="{47AC722E-DC0A-45EA-8693-05C196916E2B}" destId="{5ADA04DA-776B-4565-BA69-CCBF62E383A9}" srcOrd="2" destOrd="0" presId="urn:microsoft.com/office/officeart/2005/8/layout/hList7"/>
    <dgm:cxn modelId="{9256B04C-7E0D-4876-8B0C-18658FCCE6B5}" type="presParOf" srcId="{47AC722E-DC0A-45EA-8693-05C196916E2B}" destId="{0E56B6BD-F000-44DA-9C04-0BDC020BC382}" srcOrd="3" destOrd="0" presId="urn:microsoft.com/office/officeart/2005/8/layout/hList7"/>
    <dgm:cxn modelId="{BCCDF9DD-9A54-4874-A421-C37793348256}" type="presParOf" srcId="{782A5064-47B4-46B1-9F30-C3ECAEDECF75}" destId="{2204AE6A-E351-42C9-B13B-6298FA28A261}" srcOrd="1" destOrd="0" presId="urn:microsoft.com/office/officeart/2005/8/layout/hList7"/>
    <dgm:cxn modelId="{EDBA5629-0602-4546-8670-F0E9DFFDF397}" type="presParOf" srcId="{782A5064-47B4-46B1-9F30-C3ECAEDECF75}" destId="{37E816F5-B16E-459C-955D-F02C11AD1C0A}" srcOrd="2" destOrd="0" presId="urn:microsoft.com/office/officeart/2005/8/layout/hList7"/>
    <dgm:cxn modelId="{C9EDC85F-3A20-4EFF-8AB7-3DDBD461AC92}" type="presParOf" srcId="{37E816F5-B16E-459C-955D-F02C11AD1C0A}" destId="{4D28D72A-DF34-48EC-84BB-0242BDB3FF0E}" srcOrd="0" destOrd="0" presId="urn:microsoft.com/office/officeart/2005/8/layout/hList7"/>
    <dgm:cxn modelId="{BC680E8E-2215-4A2A-B4C2-DD9A80C4748F}" type="presParOf" srcId="{37E816F5-B16E-459C-955D-F02C11AD1C0A}" destId="{5CACCFEE-65DA-4210-AB75-C57FD95655FE}" srcOrd="1" destOrd="0" presId="urn:microsoft.com/office/officeart/2005/8/layout/hList7"/>
    <dgm:cxn modelId="{E7DFBACB-064A-436D-B909-DAF954AA8ACB}" type="presParOf" srcId="{37E816F5-B16E-459C-955D-F02C11AD1C0A}" destId="{19FBEE1C-1697-438C-9AB7-82FA0F4BAB09}" srcOrd="2" destOrd="0" presId="urn:microsoft.com/office/officeart/2005/8/layout/hList7"/>
    <dgm:cxn modelId="{43B8A286-B4F1-4188-8306-67E9D6C1CA3C}" type="presParOf" srcId="{37E816F5-B16E-459C-955D-F02C11AD1C0A}" destId="{22453DB8-5349-4CD0-92AC-17E36C2505D6}" srcOrd="3" destOrd="0" presId="urn:microsoft.com/office/officeart/2005/8/layout/hList7"/>
    <dgm:cxn modelId="{AA2DEBEC-D03A-41C9-A219-C9447A0642C0}" type="presParOf" srcId="{782A5064-47B4-46B1-9F30-C3ECAEDECF75}" destId="{186A0DC0-A020-4F83-A020-DE87AD2720F3}" srcOrd="3" destOrd="0" presId="urn:microsoft.com/office/officeart/2005/8/layout/hList7"/>
    <dgm:cxn modelId="{DD7349FA-5AB3-4B46-AC87-E0C4CDEF2B19}" type="presParOf" srcId="{782A5064-47B4-46B1-9F30-C3ECAEDECF75}" destId="{AD218A29-76ED-45FB-8A61-10962BA4AB0C}" srcOrd="4" destOrd="0" presId="urn:microsoft.com/office/officeart/2005/8/layout/hList7"/>
    <dgm:cxn modelId="{837860CB-8E3F-4123-B18E-06EE24B41C17}" type="presParOf" srcId="{AD218A29-76ED-45FB-8A61-10962BA4AB0C}" destId="{AC8FEC2F-54E6-4362-8448-453222889512}" srcOrd="0" destOrd="0" presId="urn:microsoft.com/office/officeart/2005/8/layout/hList7"/>
    <dgm:cxn modelId="{3B105970-2BBB-462D-8150-E98DE564372E}" type="presParOf" srcId="{AD218A29-76ED-45FB-8A61-10962BA4AB0C}" destId="{D78CF332-363F-4E37-8515-7D3B47D0E547}" srcOrd="1" destOrd="0" presId="urn:microsoft.com/office/officeart/2005/8/layout/hList7"/>
    <dgm:cxn modelId="{23C300FE-244B-47A5-B4D3-C942E5F65E27}" type="presParOf" srcId="{AD218A29-76ED-45FB-8A61-10962BA4AB0C}" destId="{A9131E3A-6A84-4514-B0B2-8A819F109185}" srcOrd="2" destOrd="0" presId="urn:microsoft.com/office/officeart/2005/8/layout/hList7"/>
    <dgm:cxn modelId="{8FE54003-B5A4-405C-BCB7-A6710BEF7E69}" type="presParOf" srcId="{AD218A29-76ED-45FB-8A61-10962BA4AB0C}" destId="{7FA0BE99-ED7F-4B7E-B3E6-242B3DCFCD72}" srcOrd="3" destOrd="0" presId="urn:microsoft.com/office/officeart/2005/8/layout/hList7"/>
    <dgm:cxn modelId="{D1860769-6A1F-4BDF-9793-5EF4D16058FB}" type="presParOf" srcId="{782A5064-47B4-46B1-9F30-C3ECAEDECF75}" destId="{328483E6-3A89-4A2B-A82F-786AE3350E6F}" srcOrd="5" destOrd="0" presId="urn:microsoft.com/office/officeart/2005/8/layout/hList7"/>
    <dgm:cxn modelId="{1A31CB15-5996-48DB-85A3-7E6D75745193}" type="presParOf" srcId="{782A5064-47B4-46B1-9F30-C3ECAEDECF75}" destId="{8A9AED96-B2C7-45FD-9255-710A7BA86A97}" srcOrd="6" destOrd="0" presId="urn:microsoft.com/office/officeart/2005/8/layout/hList7"/>
    <dgm:cxn modelId="{FBAA28D3-554F-4EA8-B0CF-43275DE677B4}" type="presParOf" srcId="{8A9AED96-B2C7-45FD-9255-710A7BA86A97}" destId="{65D9AD5C-5968-4194-B98D-E33579AB609B}" srcOrd="0" destOrd="0" presId="urn:microsoft.com/office/officeart/2005/8/layout/hList7"/>
    <dgm:cxn modelId="{7C5EAE0A-015C-45ED-9E12-D18615553318}" type="presParOf" srcId="{8A9AED96-B2C7-45FD-9255-710A7BA86A97}" destId="{91600C45-BA95-4BB5-813F-4B85A5C2E94A}" srcOrd="1" destOrd="0" presId="urn:microsoft.com/office/officeart/2005/8/layout/hList7"/>
    <dgm:cxn modelId="{4B9527AB-C414-4748-A19D-A50951D42A91}" type="presParOf" srcId="{8A9AED96-B2C7-45FD-9255-710A7BA86A97}" destId="{14F9CA90-5827-4E00-BFB5-D907DD2A5DD8}" srcOrd="2" destOrd="0" presId="urn:microsoft.com/office/officeart/2005/8/layout/hList7"/>
    <dgm:cxn modelId="{6AE22BE9-244C-4C6F-923D-6138981AB5CD}" type="presParOf" srcId="{8A9AED96-B2C7-45FD-9255-710A7BA86A97}" destId="{C0B68639-9E7A-431E-84CF-276114A6D5A7}" srcOrd="3" destOrd="0" presId="urn:microsoft.com/office/officeart/2005/8/layout/hList7"/>
    <dgm:cxn modelId="{76D8BD86-9723-4A55-9C60-E1A3FC569D37}" type="presParOf" srcId="{782A5064-47B4-46B1-9F30-C3ECAEDECF75}" destId="{5E275C70-1AFD-4423-BFDC-6B43B0BDA45E}" srcOrd="7" destOrd="0" presId="urn:microsoft.com/office/officeart/2005/8/layout/hList7"/>
    <dgm:cxn modelId="{661751CF-32DD-4181-8F4A-5436D1A15D97}" type="presParOf" srcId="{782A5064-47B4-46B1-9F30-C3ECAEDECF75}" destId="{F3C78B27-0650-4821-BB8E-67B0B1964DC4}" srcOrd="8" destOrd="0" presId="urn:microsoft.com/office/officeart/2005/8/layout/hList7"/>
    <dgm:cxn modelId="{F63564EB-EE19-418A-9353-1735C5EABDF5}" type="presParOf" srcId="{F3C78B27-0650-4821-BB8E-67B0B1964DC4}" destId="{6DFA7EC7-0C5C-4ECA-92D1-1DB599ED6E65}" srcOrd="0" destOrd="0" presId="urn:microsoft.com/office/officeart/2005/8/layout/hList7"/>
    <dgm:cxn modelId="{9A4CC66E-A2DF-4EFA-9E21-D2C5D551A963}" type="presParOf" srcId="{F3C78B27-0650-4821-BB8E-67B0B1964DC4}" destId="{63630838-4E56-4CCF-9344-78D3DC5F09B1}" srcOrd="1" destOrd="0" presId="urn:microsoft.com/office/officeart/2005/8/layout/hList7"/>
    <dgm:cxn modelId="{D7FC8E34-798F-409D-B6A6-B38FE9730508}" type="presParOf" srcId="{F3C78B27-0650-4821-BB8E-67B0B1964DC4}" destId="{FC4DBF08-8649-4302-A073-DF803F85CAF7}" srcOrd="2" destOrd="0" presId="urn:microsoft.com/office/officeart/2005/8/layout/hList7"/>
    <dgm:cxn modelId="{F174373F-0CAB-49E2-8CE8-588C09389905}" type="presParOf" srcId="{F3C78B27-0650-4821-BB8E-67B0B1964DC4}" destId="{1B2D2A7E-8B5E-4489-8D34-225E7C35B6E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3B594-4FCB-41A1-AA51-B4D80417359B}">
      <dsp:nvSpPr>
        <dsp:cNvPr id="0" name=""/>
        <dsp:cNvSpPr/>
      </dsp:nvSpPr>
      <dsp:spPr>
        <a:xfrm>
          <a:off x="0" y="0"/>
          <a:ext cx="1605323" cy="4459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The resources you put into the project</a:t>
          </a:r>
        </a:p>
      </dsp:txBody>
      <dsp:txXfrm>
        <a:off x="0" y="1783853"/>
        <a:ext cx="1605323" cy="1783853"/>
      </dsp:txXfrm>
    </dsp:sp>
    <dsp:sp modelId="{0E56B6BD-F000-44DA-9C04-0BDC020BC382}">
      <dsp:nvSpPr>
        <dsp:cNvPr id="0" name=""/>
        <dsp:cNvSpPr/>
      </dsp:nvSpPr>
      <dsp:spPr>
        <a:xfrm>
          <a:off x="60132" y="267577"/>
          <a:ext cx="1485057" cy="14850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8D72A-DF34-48EC-84BB-0242BDB3FF0E}">
      <dsp:nvSpPr>
        <dsp:cNvPr id="0" name=""/>
        <dsp:cNvSpPr/>
      </dsp:nvSpPr>
      <dsp:spPr>
        <a:xfrm>
          <a:off x="1653483" y="0"/>
          <a:ext cx="1605323" cy="4459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The actions you take to reach your project goals</a:t>
          </a:r>
        </a:p>
      </dsp:txBody>
      <dsp:txXfrm>
        <a:off x="1653483" y="1783853"/>
        <a:ext cx="1605323" cy="1783853"/>
      </dsp:txXfrm>
    </dsp:sp>
    <dsp:sp modelId="{22453DB8-5349-4CD0-92AC-17E36C2505D6}">
      <dsp:nvSpPr>
        <dsp:cNvPr id="0" name=""/>
        <dsp:cNvSpPr/>
      </dsp:nvSpPr>
      <dsp:spPr>
        <a:xfrm>
          <a:off x="1713615" y="267577"/>
          <a:ext cx="1485057" cy="14850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FEC2F-54E6-4362-8448-453222889512}">
      <dsp:nvSpPr>
        <dsp:cNvPr id="0" name=""/>
        <dsp:cNvSpPr/>
      </dsp:nvSpPr>
      <dsp:spPr>
        <a:xfrm>
          <a:off x="3322425" y="0"/>
          <a:ext cx="1605323" cy="4459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The tangible experiences or products the project creates</a:t>
          </a:r>
        </a:p>
      </dsp:txBody>
      <dsp:txXfrm>
        <a:off x="3322425" y="1783853"/>
        <a:ext cx="1605323" cy="1783853"/>
      </dsp:txXfrm>
    </dsp:sp>
    <dsp:sp modelId="{7FA0BE99-ED7F-4B7E-B3E6-242B3DCFCD72}">
      <dsp:nvSpPr>
        <dsp:cNvPr id="0" name=""/>
        <dsp:cNvSpPr/>
      </dsp:nvSpPr>
      <dsp:spPr>
        <a:xfrm>
          <a:off x="3367099" y="267577"/>
          <a:ext cx="1485057" cy="14850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9AD5C-5968-4194-B98D-E33579AB609B}">
      <dsp:nvSpPr>
        <dsp:cNvPr id="0" name=""/>
        <dsp:cNvSpPr/>
      </dsp:nvSpPr>
      <dsp:spPr>
        <a:xfrm>
          <a:off x="4960449" y="0"/>
          <a:ext cx="1605323" cy="4459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/>
            <a:t>The immediate effects of those experiences or products</a:t>
          </a:r>
          <a:endParaRPr lang="en-IE" sz="1800" kern="1200" dirty="0"/>
        </a:p>
      </dsp:txBody>
      <dsp:txXfrm>
        <a:off x="4960449" y="1783853"/>
        <a:ext cx="1605323" cy="1783853"/>
      </dsp:txXfrm>
    </dsp:sp>
    <dsp:sp modelId="{C0B68639-9E7A-431E-84CF-276114A6D5A7}">
      <dsp:nvSpPr>
        <dsp:cNvPr id="0" name=""/>
        <dsp:cNvSpPr/>
      </dsp:nvSpPr>
      <dsp:spPr>
        <a:xfrm>
          <a:off x="5020582" y="267577"/>
          <a:ext cx="1485057" cy="14850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A7EC7-0C5C-4ECA-92D1-1DB599ED6E65}">
      <dsp:nvSpPr>
        <dsp:cNvPr id="0" name=""/>
        <dsp:cNvSpPr/>
      </dsp:nvSpPr>
      <dsp:spPr>
        <a:xfrm>
          <a:off x="6613932" y="0"/>
          <a:ext cx="1605323" cy="4459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The fundamental changes you make happen</a:t>
          </a:r>
        </a:p>
      </dsp:txBody>
      <dsp:txXfrm>
        <a:off x="6613932" y="1783853"/>
        <a:ext cx="1605323" cy="1783853"/>
      </dsp:txXfrm>
    </dsp:sp>
    <dsp:sp modelId="{1B2D2A7E-8B5E-4489-8D34-225E7C35B6E9}">
      <dsp:nvSpPr>
        <dsp:cNvPr id="0" name=""/>
        <dsp:cNvSpPr/>
      </dsp:nvSpPr>
      <dsp:spPr>
        <a:xfrm>
          <a:off x="6674065" y="267577"/>
          <a:ext cx="1485057" cy="14850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04753-8E40-449E-B491-5E1EBC539407}">
      <dsp:nvSpPr>
        <dsp:cNvPr id="0" name=""/>
        <dsp:cNvSpPr/>
      </dsp:nvSpPr>
      <dsp:spPr>
        <a:xfrm>
          <a:off x="518342" y="3731156"/>
          <a:ext cx="7561715" cy="6689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0AD19904-5AEC-4C07-A750-6A7845024972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B42C6B50-AE83-4E98-AF64-D578C03374A0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584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fld id="{3691CB5C-CF0A-451C-8366-967E0F21C600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1547"/>
            <a:ext cx="5438140" cy="4491990"/>
          </a:xfrm>
          <a:prstGeom prst="rect">
            <a:avLst/>
          </a:prstGeom>
        </p:spPr>
        <p:txBody>
          <a:bodyPr vert="horz" lIns="92684" tIns="46342" rIns="92684" bIns="463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fld id="{16704A12-0D4F-4C12-9B06-2C8D1367AEB5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10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9" y="4741548"/>
            <a:ext cx="5438140" cy="4491990"/>
          </a:xfrm>
          <a:prstGeom prst="rect">
            <a:avLst/>
          </a:prstGeom>
        </p:spPr>
        <p:txBody>
          <a:bodyPr lIns="92248" tIns="46124" rIns="92248" bIns="46124"/>
          <a:lstStyle/>
          <a:p>
            <a:pPr lvl="0"/>
            <a:endParaRPr lang="en-GB" b="1" u="sng" dirty="0"/>
          </a:p>
          <a:p>
            <a:pPr marL="172965" indent="-172965">
              <a:buFontTx/>
              <a:buChar char="-"/>
            </a:pPr>
            <a:endParaRPr lang="en-GB" dirty="0"/>
          </a:p>
          <a:p>
            <a:endParaRPr lang="en-GB" dirty="0"/>
          </a:p>
          <a:p>
            <a:pPr lvl="0"/>
            <a:endParaRPr lang="en-GB" b="1" u="sng" dirty="0"/>
          </a:p>
          <a:p>
            <a:pPr lvl="0"/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5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pPr lvl="0"/>
            <a:r>
              <a:rPr lang="is-IS" dirty="0"/>
              <a:t>Í Erasmus+ haldast allir styrkja möguleikar sem voru fyrir í Comenius og fleiri bætast við. Skólastjórnendur, kennarar og starfsfólk skóla geta enn sótt um styrki til að fara á námskeið í Evrópu, fara á námstefnur, eða  til að fara í starfsmannaskipti. Áður voru þetta einstaklingsstyrkir en núna sækja skólar um fyrir hönd sinna starfsmanna og í samræmi við stefnu skólans. Umsóknir eru til 1 eða 2 ára og þurfa skólar því að plana þörfina fyrir endurmenntun meðal sinna starfsmanna í samræmi við stefnu skólans. </a:t>
            </a:r>
          </a:p>
          <a:p>
            <a:pPr lvl="0"/>
            <a:endParaRPr lang="is-IS" dirty="0"/>
          </a:p>
          <a:p>
            <a:r>
              <a:rPr lang="is-IS" dirty="0"/>
              <a:t>European objectives eru: </a:t>
            </a:r>
          </a:p>
          <a:p>
            <a:endParaRPr lang="is-IS" dirty="0"/>
          </a:p>
          <a:p>
            <a:r>
              <a:rPr lang="is-IS" dirty="0"/>
              <a:t>Meginmarkmið Erasmus plús er að bæta starfshæfni ungs fólks og til að auka samkeppnishæfni</a:t>
            </a:r>
            <a:r>
              <a:rPr lang="is-IS" baseline="0" dirty="0"/>
              <a:t> þeirra í þeirri </a:t>
            </a:r>
            <a:r>
              <a:rPr lang="is-IS" dirty="0"/>
              <a:t>færni sem</a:t>
            </a:r>
            <a:r>
              <a:rPr lang="is-IS" baseline="0" dirty="0"/>
              <a:t> </a:t>
            </a:r>
            <a:r>
              <a:rPr lang="is-IS" dirty="0"/>
              <a:t>vinnuveitendur eru að leita eftir, sem og að bæta tungumálakunnáttu sína og sveigjanleika.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Umsóknarfrestur er 1 sinni á ári í stað 3ja áður fyrr. </a:t>
            </a:r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309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988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4A12-0D4F-4C12-9B06-2C8D1367AEB5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765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788" y="4716523"/>
            <a:ext cx="5390305" cy="4468284"/>
          </a:xfrm>
          <a:prstGeom prst="rect">
            <a:avLst/>
          </a:prstGeom>
        </p:spPr>
        <p:txBody>
          <a:bodyPr lIns="91010" tIns="45505" rIns="91010" bIns="45505"/>
          <a:lstStyle/>
          <a:p>
            <a:r>
              <a:rPr lang="en-GB" b="1" u="sng" dirty="0"/>
              <a:t>MORE INFORMATION</a:t>
            </a:r>
          </a:p>
          <a:p>
            <a:endParaRPr lang="en-GB" b="1" u="sng" dirty="0"/>
          </a:p>
          <a:p>
            <a:pPr marL="170644" indent="-170644">
              <a:buFontTx/>
              <a:buChar char="-"/>
            </a:pPr>
            <a:r>
              <a:rPr lang="en-GB" dirty="0"/>
              <a:t>If you’d like to learn more about the Erasmus+ plus programme, you can visit the website.</a:t>
            </a:r>
          </a:p>
          <a:p>
            <a:pPr marL="170644" indent="-170644">
              <a:buFontTx/>
              <a:buChar char="-"/>
            </a:pPr>
            <a:endParaRPr lang="en-GB" dirty="0"/>
          </a:p>
          <a:p>
            <a:pPr marL="170644" indent="-170644">
              <a:buFontTx/>
              <a:buChar char="-"/>
            </a:pPr>
            <a:r>
              <a:rPr lang="en-GB" dirty="0"/>
              <a:t>Twitter users should include the </a:t>
            </a:r>
            <a:r>
              <a:rPr lang="en-GB" dirty="0" err="1"/>
              <a:t>hashtag</a:t>
            </a:r>
            <a:r>
              <a:rPr lang="en-GB" dirty="0"/>
              <a:t> #</a:t>
            </a:r>
            <a:r>
              <a:rPr lang="en-GB" dirty="0" err="1"/>
              <a:t>ErasmsusPlus</a:t>
            </a:r>
            <a:r>
              <a:rPr lang="en-GB" dirty="0"/>
              <a:t> to join or follow the conversation.</a:t>
            </a:r>
          </a:p>
          <a:p>
            <a:pPr marL="170644" indent="-170644">
              <a:buFontTx/>
              <a:buChar char="-"/>
            </a:pPr>
            <a:endParaRPr lang="en-GB" dirty="0"/>
          </a:p>
          <a:p>
            <a:pPr marL="170644" indent="-170644">
              <a:buFontTx/>
              <a:buChar char="-"/>
            </a:pPr>
            <a:r>
              <a:rPr lang="en-GB"/>
              <a:t>Find </a:t>
            </a:r>
            <a:r>
              <a:rPr lang="en-GB" dirty="0"/>
              <a:t>us on Facebook as ‘Erasmus+’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281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309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490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309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r>
              <a:rPr lang="is-I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73097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100">
              <a:defRPr/>
            </a:pPr>
            <a:r>
              <a:rPr lang="is-IS" dirty="0"/>
              <a:t>Europass er notað til að skjalfesta nám eða reynslu innan Evrópu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9972-012D-4567-81CB-542B81FA3346}" type="slidenum">
              <a:rPr lang="is-IS" smtClean="0">
                <a:solidFill>
                  <a:prstClr val="black"/>
                </a:solidFill>
              </a:rPr>
              <a:pPr/>
              <a:t>12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97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pPr lvl="0"/>
            <a:r>
              <a:rPr lang="is-IS" dirty="0"/>
              <a:t>Í Erasmus+ haldast allir styrkja möguleikar sem voru fyrir í Comenius og fleiri bætast við. Skólastjórnendur, </a:t>
            </a:r>
            <a:r>
              <a:rPr lang="is-IS" dirty="0" err="1"/>
              <a:t>ke</a:t>
            </a:r>
            <a:r>
              <a:rPr lang="is-IS" dirty="0"/>
              <a:t> </a:t>
            </a:r>
            <a:r>
              <a:rPr lang="is-IS" dirty="0" err="1"/>
              <a:t>nnarar</a:t>
            </a:r>
            <a:r>
              <a:rPr lang="is-IS" dirty="0"/>
              <a:t> og starfsfólk skóla geta enn sótt um styrki til að fara á námskeið í Evrópu, fara á námstefnur, eða  til að fara í starfsmannaskipti. Áður voru þetta einstaklingsstyrkir en núna sækja skólar um fyrir hönd sinna starfsmanna og í samræmi við stefnu skólans. Umsóknir eru til 1 eða 2 ára og þurfa skólar því að plana þörfina fyrir endurmenntun meðal sinna starfsmanna í samræmi við stefnu skólans. </a:t>
            </a:r>
          </a:p>
          <a:p>
            <a:pPr lvl="0"/>
            <a:endParaRPr lang="is-IS" dirty="0"/>
          </a:p>
          <a:p>
            <a:r>
              <a:rPr lang="is-IS" dirty="0"/>
              <a:t>European objectives eru: </a:t>
            </a:r>
          </a:p>
          <a:p>
            <a:endParaRPr lang="is-IS" dirty="0"/>
          </a:p>
          <a:p>
            <a:r>
              <a:rPr lang="is-IS" dirty="0"/>
              <a:t>Meginmarkmið Erasmus plús er að bæta starfshæfni ungs fólks og til að auka samkeppnishæfni</a:t>
            </a:r>
            <a:r>
              <a:rPr lang="is-IS" baseline="0" dirty="0"/>
              <a:t> þeirra í þeirri </a:t>
            </a:r>
            <a:r>
              <a:rPr lang="is-IS" dirty="0"/>
              <a:t>færni sem</a:t>
            </a:r>
            <a:r>
              <a:rPr lang="is-IS" baseline="0" dirty="0"/>
              <a:t> </a:t>
            </a:r>
            <a:r>
              <a:rPr lang="is-IS" dirty="0"/>
              <a:t>vinnuveitendur eru að leita eftir, sem og að bæta tungumálakunnáttu sína og sveigjanleika.</a:t>
            </a:r>
          </a:p>
          <a:p>
            <a:endParaRPr lang="is-IS" dirty="0"/>
          </a:p>
          <a:p>
            <a:endParaRPr lang="is-IS" dirty="0"/>
          </a:p>
          <a:p>
            <a:r>
              <a:rPr lang="is-IS" dirty="0"/>
              <a:t>Umsóknarfrestur er 1 sinni á ári í stað 3ja áður fyrr. </a:t>
            </a:r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945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s-IS" b="1" dirty="0"/>
          </a:p>
          <a:p>
            <a:endParaRPr lang="is-IS" dirty="0"/>
          </a:p>
          <a:p>
            <a:r>
              <a:rPr lang="is-IS" dirty="0"/>
              <a:t> 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5BC0-BD75-4DD8-9845-096CF7A98D34}" type="slidenum">
              <a:rPr lang="is-IS" smtClean="0"/>
              <a:pPr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716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5896" y="6309320"/>
            <a:ext cx="2133600" cy="365125"/>
          </a:xfrm>
        </p:spPr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24.5.2019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nnis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71422" y="5949280"/>
            <a:ext cx="965073" cy="792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AE43-7CE6-4912-BDF5-D9134C17E909}" type="datetimeFigureOut">
              <a:rPr lang="is-IS" smtClean="0"/>
              <a:pPr/>
              <a:t>24.5.2019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2520922" cy="720080"/>
          </a:xfrm>
          <a:prstGeom prst="rect">
            <a:avLst/>
          </a:prstGeom>
        </p:spPr>
      </p:pic>
      <p:pic>
        <p:nvPicPr>
          <p:cNvPr id="1026" name="7185717a-8644-4044-a0fd-4cbfbc64bac5" descr="6ACEDA39-669C-400E-B234-752617F2915D@domai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" y="0"/>
            <a:ext cx="50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smusplus.is/menntun/stodverkefni/europass/starfsmenntavegabref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asmusplus.is/menntun/stodverkefni/europass/starfsmenntavegabref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ss.i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c.europa.eu/erasmus-plus" TargetMode="External"/><Relationship Id="rId4" Type="http://schemas.openxmlformats.org/officeDocument/2006/relationships/hyperlink" Target="http://www.erasmusplus.i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509" y="-106559"/>
            <a:ext cx="10431018" cy="69540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605">
            <a:off x="-589314" y="-143041"/>
            <a:ext cx="4428109" cy="43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52536" y="260648"/>
            <a:ext cx="46085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Nám og þjálfun</a:t>
            </a:r>
          </a:p>
          <a:p>
            <a:r>
              <a:rPr lang="is-IS" sz="2400" dirty="0">
                <a:solidFill>
                  <a:schemeClr val="tx2"/>
                </a:solidFill>
              </a:rPr>
              <a:t>Upphafsfundur 23.maí 2019</a:t>
            </a:r>
          </a:p>
          <a:p>
            <a:endParaRPr lang="is-IS" sz="2400" dirty="0">
              <a:solidFill>
                <a:schemeClr val="tx2"/>
              </a:solidFill>
            </a:endParaRPr>
          </a:p>
          <a:p>
            <a:endParaRPr lang="is-IS" sz="2400" dirty="0">
              <a:solidFill>
                <a:schemeClr val="tx2"/>
              </a:solidFill>
            </a:endParaRPr>
          </a:p>
          <a:p>
            <a:endParaRPr lang="is-IS" sz="2400" dirty="0">
              <a:solidFill>
                <a:schemeClr val="tx2"/>
              </a:solidFill>
            </a:endParaRPr>
          </a:p>
          <a:p>
            <a:r>
              <a:rPr lang="is-IS" sz="2400" dirty="0">
                <a:solidFill>
                  <a:schemeClr val="tx2"/>
                </a:solidFill>
              </a:rPr>
              <a:t>Landskrifstofa Erasmus+</a:t>
            </a:r>
          </a:p>
        </p:txBody>
      </p:sp>
    </p:spTree>
    <p:extLst>
      <p:ext uri="{BB962C8B-B14F-4D97-AF65-F5344CB8AC3E}">
        <p14:creationId xmlns:p14="http://schemas.microsoft.com/office/powerpoint/2010/main" val="124888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Dagskrá og gæðaviðmið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b="1" dirty="0">
              <a:solidFill>
                <a:srgbClr val="C0000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/>
              <a:t>Form fyrir </a:t>
            </a:r>
            <a:r>
              <a:rPr lang="is-IS" sz="2800" dirty="0">
                <a:solidFill>
                  <a:srgbClr val="C00000"/>
                </a:solidFill>
              </a:rPr>
              <a:t>dagskrá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/>
              <a:t>Samkomulag um </a:t>
            </a:r>
            <a:r>
              <a:rPr lang="is-IS" sz="2800" dirty="0">
                <a:solidFill>
                  <a:srgbClr val="C00000"/>
                </a:solidFill>
              </a:rPr>
              <a:t>þjálfun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>
                <a:solidFill>
                  <a:srgbClr val="C00000"/>
                </a:solidFill>
              </a:rPr>
              <a:t>Gæðaviðmið</a:t>
            </a:r>
            <a:r>
              <a:rPr lang="is-IS" sz="2800" dirty="0"/>
              <a:t> </a:t>
            </a:r>
            <a:br>
              <a:rPr lang="is-IS" sz="2800" dirty="0"/>
            </a:br>
            <a:endParaRPr lang="is-IS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/>
              <a:t>Skýrir  verkefni og ábyrgð allra sem að verkefninu koma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/>
              <a:t>Formin eru á </a:t>
            </a:r>
            <a:r>
              <a:rPr lang="is-IS" sz="2800" dirty="0">
                <a:hlinkClick r:id="rId2"/>
              </a:rPr>
              <a:t>heimasíðunni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372820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Europass</a:t>
            </a: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starfsmenntavegabréf </a:t>
            </a:r>
            <a:b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is-I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skjal til að staðfesta dvöl / hæfni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00100" indent="-457200">
              <a:lnSpc>
                <a:spcPct val="90000"/>
              </a:lnSpc>
              <a:defRPr/>
            </a:pPr>
            <a:endParaRPr lang="is-IS" dirty="0"/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is-IS" sz="2800" dirty="0"/>
              <a:t>Notað til að staðfesta starfsþjálfun /dvöl</a:t>
            </a:r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is-IS" sz="2800" dirty="0"/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is-IS" sz="2800" dirty="0"/>
              <a:t>Sendandinn lýsir innihaldi dvalar</a:t>
            </a:r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is-IS" sz="2800" dirty="0"/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is-IS" sz="2800" dirty="0"/>
              <a:t>Móttakandinn staðfestir framkvæmd </a:t>
            </a:r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is-IS" sz="2800" dirty="0"/>
          </a:p>
          <a:p>
            <a:pPr marL="800100" indent="-4572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is-IS" sz="2800" dirty="0"/>
              <a:t>Það þarf að sækja um hvert starfsmenntavegabréf á vef heimasíðu </a:t>
            </a:r>
            <a:r>
              <a:rPr lang="is-IS" sz="2800" dirty="0">
                <a:hlinkClick r:id="rId2"/>
              </a:rPr>
              <a:t>Europass</a:t>
            </a:r>
            <a:endParaRPr lang="is-IS" dirty="0"/>
          </a:p>
          <a:p>
            <a:pPr indent="0">
              <a:lnSpc>
                <a:spcPct val="90000"/>
              </a:lnSpc>
              <a:buNone/>
              <a:defRPr/>
            </a:pPr>
            <a:r>
              <a:rPr lang="is-IS" dirty="0"/>
              <a:t> </a:t>
            </a:r>
            <a:endParaRPr lang="en-GB" dirty="0"/>
          </a:p>
          <a:p>
            <a:endParaRPr lang="is-I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10" y="1148457"/>
            <a:ext cx="1634603" cy="9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62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s-IS" dirty="0"/>
            </a:br>
            <a:r>
              <a:rPr lang="is-IS" dirty="0">
                <a:hlinkClick r:id="rId3"/>
              </a:rPr>
              <a:t>www.</a:t>
            </a:r>
            <a:r>
              <a:rPr lang="is-IS" dirty="0" err="1">
                <a:hlinkClick r:id="rId3"/>
              </a:rPr>
              <a:t>europass</a:t>
            </a:r>
            <a:r>
              <a:rPr lang="is-IS" dirty="0">
                <a:hlinkClick r:id="rId3"/>
              </a:rPr>
              <a:t>.is</a:t>
            </a:r>
            <a:br>
              <a:rPr lang="is-IS" dirty="0"/>
            </a:b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06769"/>
            <a:ext cx="4536504" cy="4781699"/>
          </a:xfrm>
        </p:spPr>
      </p:pic>
    </p:spTree>
    <p:extLst>
      <p:ext uri="{BB962C8B-B14F-4D97-AF65-F5344CB8AC3E}">
        <p14:creationId xmlns:p14="http://schemas.microsoft.com/office/powerpoint/2010/main" val="207004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Staðfesting á dvöl </a:t>
            </a:r>
            <a:b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dæmi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2B7A7-49C4-42D4-B300-01B9D2F6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99" y="2420888"/>
            <a:ext cx="5021355" cy="324540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4A909-8296-4202-A687-CD481EDE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029" y="2279151"/>
            <a:ext cx="2720298" cy="3387145"/>
          </a:xfrm>
        </p:spPr>
        <p:txBody>
          <a:bodyPr anchor="ctr">
            <a:normAutofit fontScale="92500"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is-IS" sz="2100" dirty="0"/>
              <a:t>Mikilvægt: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100" dirty="0"/>
              <a:t>Nöfn þátttakenda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100" dirty="0"/>
              <a:t>Réttar dagssetningar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100" dirty="0"/>
              <a:t>Námskeið/viðburður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100" dirty="0"/>
              <a:t>Undirskrift móttökuaðila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100" dirty="0"/>
              <a:t>Bréfsefni móttökuaðila og/eða stimpill</a:t>
            </a:r>
          </a:p>
          <a:p>
            <a:endParaRPr lang="is-IS" sz="2100" dirty="0"/>
          </a:p>
        </p:txBody>
      </p:sp>
    </p:spTree>
    <p:extLst>
      <p:ext uri="{BB962C8B-B14F-4D97-AF65-F5344CB8AC3E}">
        <p14:creationId xmlns:p14="http://schemas.microsoft.com/office/powerpoint/2010/main" val="114499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Greiðslur til sendistofnana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400" dirty="0">
                <a:cs typeface="Arial"/>
              </a:rPr>
              <a:t>80 % - 20% almenna reglan.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000" dirty="0">
                <a:cs typeface="Arial"/>
              </a:rPr>
              <a:t>Frávik, byggja á styrkupphæð og lengd samnings (60-20-20).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000" dirty="0"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400" b="1" dirty="0">
                <a:solidFill>
                  <a:srgbClr val="000000"/>
                </a:solidFill>
                <a:cs typeface="Arial"/>
              </a:rPr>
              <a:t>Lokagreiðsla</a:t>
            </a:r>
            <a:r>
              <a:rPr lang="is-IS" altLang="is-IS" sz="2400" dirty="0">
                <a:cs typeface="Arial"/>
              </a:rPr>
              <a:t> greidd eftir að búið er að skila lokaskýrslu – skýrsluskil eru 60 dögum eftir lok verkefnisins </a:t>
            </a:r>
            <a:br>
              <a:rPr lang="is-IS" altLang="is-IS" sz="2400" dirty="0">
                <a:cs typeface="Arial"/>
              </a:rPr>
            </a:br>
            <a:r>
              <a:rPr lang="is-IS" altLang="is-IS" sz="2400" dirty="0">
                <a:cs typeface="Arial"/>
              </a:rPr>
              <a:t>Landskrifstofa hefur allt að 60 daga frá móttöku lokaskýrslu þar til lokagreiðsla er greidd </a:t>
            </a:r>
          </a:p>
          <a:p>
            <a:pPr marL="0" indent="0">
              <a:buClr>
                <a:schemeClr val="tx2"/>
              </a:buClr>
              <a:buNone/>
            </a:pPr>
            <a:endParaRPr lang="is-IS" altLang="is-IS" sz="2400" dirty="0"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400" dirty="0">
                <a:cs typeface="Arial"/>
              </a:rPr>
              <a:t>Lokaskýrslur metnar og þurfa að fá yfir 50 stig í mati, fái þær lægri einkunn verður styrkur skertur</a:t>
            </a:r>
            <a:br>
              <a:rPr lang="is-IS" altLang="is-IS" sz="2400" dirty="0">
                <a:cs typeface="Arial"/>
              </a:rPr>
            </a:br>
            <a:endParaRPr lang="is-IS" altLang="is-IS" sz="2400" dirty="0"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400" dirty="0">
                <a:cs typeface="Arial"/>
              </a:rPr>
              <a:t>Verkefni valin af handahófi í eftirlit / handleiðslu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000" dirty="0">
              <a:cs typeface="Arial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9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br>
              <a:rPr lang="is-I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Skýrslur</a:t>
            </a:r>
            <a:b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gerðar í </a:t>
            </a:r>
            <a:r>
              <a:rPr lang="is-I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Mobility</a:t>
            </a:r>
            <a:r>
              <a:rPr lang="is-I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is-I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tool</a:t>
            </a:r>
            <a:r>
              <a:rPr lang="is-I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!</a:t>
            </a:r>
            <a:br>
              <a:rPr lang="is-IS" altLang="is-IS" sz="3200" b="1" dirty="0"/>
            </a:br>
            <a:endParaRPr lang="is-I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Þátttakendaskýrsla –  innan 30 daga frá heimkomu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Framvinduskýrsla – 24 mánaða verkefni: eftir 12 mánuði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Lokaskýrsla –  60 dögum eftir að verkefni lýkur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Lokaskýrsla og framvinduskýrsla eru annarsvegar </a:t>
            </a:r>
            <a: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yfirlit </a:t>
            </a:r>
            <a:b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</a:br>
            <a: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yfir framkvæmd </a:t>
            </a: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verkefnisins og hins vegar </a:t>
            </a:r>
            <a: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fjárhagshluti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4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Fylgigögn lokaskýrslu: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000" b="1" dirty="0">
                <a:solidFill>
                  <a:srgbClr val="C00000"/>
                </a:solidFill>
                <a:cs typeface="Arial"/>
              </a:rPr>
              <a:t>Staðfesting á dvöl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Kvittun fyrir greiðslu á námskeiðsgjöldum (ef við á)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0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Viðbótargögn í einstaka tilfellum (eftirlit)</a:t>
            </a:r>
          </a:p>
        </p:txBody>
      </p:sp>
    </p:spTree>
    <p:extLst>
      <p:ext uri="{BB962C8B-B14F-4D97-AF65-F5344CB8AC3E}">
        <p14:creationId xmlns:p14="http://schemas.microsoft.com/office/powerpoint/2010/main" val="2691329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Eftirfylgni - 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rmAutofit/>
          </a:bodyPr>
          <a:lstStyle/>
          <a:p>
            <a:endParaRPr lang="is-IS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Mat á lokaskýrslu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Samræmi milli umsóknar og lokaskýrslu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Gæði ferða og áhrif á þátttakendur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Stuðningur við þátttakendur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Áhrif á stofnun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Greiðslur til þátttakenda í samræmi við reglur</a:t>
            </a:r>
          </a:p>
          <a:p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Kynning á verkefni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655FBC-3087-4D68-8170-E573F8108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728714"/>
              </p:ext>
            </p:extLst>
          </p:nvPr>
        </p:nvGraphicFramePr>
        <p:xfrm>
          <a:off x="683567" y="980729"/>
          <a:ext cx="801357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789">
                  <a:extLst>
                    <a:ext uri="{9D8B030D-6E8A-4147-A177-3AD203B41FA5}">
                      <a16:colId xmlns:a16="http://schemas.microsoft.com/office/drawing/2014/main" val="2499538213"/>
                    </a:ext>
                  </a:extLst>
                </a:gridCol>
                <a:gridCol w="4006789">
                  <a:extLst>
                    <a:ext uri="{9D8B030D-6E8A-4147-A177-3AD203B41FA5}">
                      <a16:colId xmlns:a16="http://schemas.microsoft.com/office/drawing/2014/main" val="883005511"/>
                    </a:ext>
                  </a:extLst>
                </a:gridCol>
              </a:tblGrid>
              <a:tr h="453383">
                <a:tc>
                  <a:txBody>
                    <a:bodyPr/>
                    <a:lstStyle/>
                    <a:p>
                      <a:pPr algn="ctr"/>
                      <a:r>
                        <a:rPr lang="is-IS" sz="2400" dirty="0"/>
                        <a:t>Innan skólans / stofnunar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s-I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Utan skólans / stofnunar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42644"/>
                  </a:ext>
                </a:extLst>
              </a:tr>
              <a:tr h="4443161">
                <a:tc>
                  <a:txBody>
                    <a:bodyPr/>
                    <a:lstStyle/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is-IS" sz="1800" dirty="0">
                          <a:cs typeface="Arial"/>
                        </a:rPr>
                        <a:t> </a:t>
                      </a:r>
                      <a:r>
                        <a:rPr lang="en-US" altLang="is-IS" sz="2000" dirty="0" err="1">
                          <a:cs typeface="Arial"/>
                        </a:rPr>
                        <a:t>Sýnilegt</a:t>
                      </a:r>
                      <a:r>
                        <a:rPr lang="en-US" altLang="is-IS" sz="2000" dirty="0">
                          <a:cs typeface="Arial"/>
                        </a:rPr>
                        <a:t> </a:t>
                      </a:r>
                      <a:r>
                        <a:rPr lang="en-US" altLang="is-IS" sz="2000" dirty="0">
                          <a:cs typeface="Arial"/>
                          <a:sym typeface="Wingdings" panose="05000000000000000000" pitchFamily="2" charset="2"/>
                        </a:rPr>
                        <a:t></a:t>
                      </a:r>
                      <a:b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</a:b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endParaRPr lang="en-US" altLang="is-IS" sz="2000" dirty="0"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is-IS" sz="2000" dirty="0">
                          <a:cs typeface="Arial"/>
                        </a:rPr>
                        <a:t> </a:t>
                      </a:r>
                      <a:r>
                        <a:rPr lang="en-US" altLang="is-IS" sz="2000" dirty="0" err="1">
                          <a:cs typeface="Arial"/>
                        </a:rPr>
                        <a:t>Kynningar</a:t>
                      </a:r>
                      <a:r>
                        <a:rPr lang="en-US" altLang="is-IS" sz="2000" dirty="0">
                          <a:cs typeface="Arial"/>
                        </a:rPr>
                        <a:t> á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starfsmannafundum</a:t>
                      </a: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b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</a:br>
                      <a:endParaRPr lang="en-US" altLang="ja-JP" sz="20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Samfélagsmiðlar</a:t>
                      </a: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,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fréttabréf</a:t>
                      </a: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,</a:t>
                      </a:r>
                      <a:b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</a:b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 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skólablöð</a:t>
                      </a: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o.s.frv</a:t>
                      </a:r>
                      <a:b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</a:br>
                      <a:endParaRPr lang="en-US" altLang="ja-JP" sz="20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 algn="l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Vefsíða</a:t>
                      </a: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skólans</a:t>
                      </a:r>
                      <a:r>
                        <a:rPr lang="en-US" altLang="ja-JP" sz="2000" dirty="0">
                          <a:ea typeface="ＭＳ Ｐゴシック" pitchFamily="-112" charset="-128"/>
                          <a:cs typeface="Arial"/>
                        </a:rPr>
                        <a:t> / </a:t>
                      </a:r>
                      <a:r>
                        <a:rPr lang="en-US" altLang="ja-JP" sz="2000" dirty="0" err="1">
                          <a:ea typeface="ＭＳ Ｐゴシック" pitchFamily="-112" charset="-128"/>
                          <a:cs typeface="Arial"/>
                        </a:rPr>
                        <a:t>stofnunar</a:t>
                      </a:r>
                      <a:endParaRPr lang="en-US" altLang="ja-JP" sz="20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 algn="l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endParaRPr lang="en-US" altLang="ja-JP" sz="20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endParaRPr lang="is-IS" altLang="ja-JP" sz="20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is-IS" altLang="ja-JP" sz="2000" dirty="0">
                          <a:ea typeface="ＭＳ Ｐゴシック" pitchFamily="-112" charset="-128"/>
                          <a:cs typeface="Arial"/>
                        </a:rPr>
                        <a:t>ATH - Skilyrði að setja </a:t>
                      </a:r>
                      <a:r>
                        <a:rPr lang="is-IS" altLang="ja-JP" sz="2000" dirty="0" err="1">
                          <a:ea typeface="ＭＳ Ｐゴシック" pitchFamily="-112" charset="-128"/>
                          <a:cs typeface="Arial"/>
                        </a:rPr>
                        <a:t>logo</a:t>
                      </a:r>
                      <a:r>
                        <a:rPr lang="is-IS" altLang="ja-JP" sz="2000" dirty="0">
                          <a:ea typeface="ＭＳ Ｐゴシック" pitchFamily="-112" charset="-128"/>
                          <a:cs typeface="Arial"/>
                        </a:rPr>
                        <a:t> Erasmus+ á heimasíðu</a:t>
                      </a:r>
                      <a:endParaRPr lang="en-US" altLang="ja-JP" sz="20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endParaRPr lang="is-I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is-IS" sz="1800" dirty="0">
                          <a:cs typeface="Arial"/>
                        </a:rPr>
                        <a:t> </a:t>
                      </a:r>
                      <a:r>
                        <a:rPr lang="en-US" altLang="is-IS" sz="1800" dirty="0" err="1">
                          <a:cs typeface="Arial"/>
                        </a:rPr>
                        <a:t>Mikilvægt</a:t>
                      </a:r>
                      <a:r>
                        <a:rPr lang="en-US" altLang="is-IS" sz="1800" dirty="0">
                          <a:cs typeface="Arial"/>
                        </a:rPr>
                        <a:t> </a:t>
                      </a:r>
                      <a:r>
                        <a:rPr lang="en-US" altLang="is-IS" sz="1800" dirty="0" err="1">
                          <a:cs typeface="Arial"/>
                        </a:rPr>
                        <a:t>ef</a:t>
                      </a:r>
                      <a:r>
                        <a:rPr lang="en-US" altLang="is-IS" sz="1800" dirty="0">
                          <a:cs typeface="Arial"/>
                        </a:rPr>
                        <a:t> </a:t>
                      </a:r>
                      <a:r>
                        <a:rPr lang="en-US" altLang="is-IS" sz="1800" dirty="0" err="1">
                          <a:cs typeface="Arial"/>
                        </a:rPr>
                        <a:t>nærumhverfi</a:t>
                      </a:r>
                      <a:r>
                        <a:rPr lang="en-US" altLang="is-IS" sz="1800" dirty="0">
                          <a:cs typeface="Arial"/>
                        </a:rPr>
                        <a:t> </a:t>
                      </a:r>
                      <a:r>
                        <a:rPr lang="en-US" altLang="is-IS" sz="1800" dirty="0" err="1">
                          <a:cs typeface="Arial"/>
                        </a:rPr>
                        <a:t>n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ýtur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góðs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af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verkefninu</a:t>
                      </a:r>
                      <a:endParaRPr lang="en-US" altLang="ja-JP" sz="18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Kynningar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á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verkefninu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í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öðrum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skólum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, 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stofnunum</a:t>
                      </a:r>
                      <a:endParaRPr lang="en-US" altLang="ja-JP" sz="18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Sýnileiki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innan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bæjarfélags</a:t>
                      </a:r>
                      <a:endParaRPr lang="en-US" altLang="ja-JP" sz="18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Kynningar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í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fjölmiðlum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og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á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samfélagsmiðlum</a:t>
                      </a:r>
                      <a:endParaRPr lang="en-US" altLang="ja-JP" sz="18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Nýtið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ykkur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umræðu</a:t>
                      </a:r>
                      <a:r>
                        <a:rPr lang="en-US" altLang="ja-JP" sz="1800" dirty="0">
                          <a:ea typeface="ＭＳ Ｐゴシック" pitchFamily="-112" charset="-128"/>
                          <a:cs typeface="Arial"/>
                        </a:rPr>
                        <a:t> um </a:t>
                      </a:r>
                      <a:r>
                        <a:rPr lang="en-US" altLang="ja-JP" sz="1800" dirty="0" err="1">
                          <a:ea typeface="ＭＳ Ｐゴシック" pitchFamily="-112" charset="-128"/>
                          <a:cs typeface="Arial"/>
                        </a:rPr>
                        <a:t>starfsþróun</a:t>
                      </a:r>
                      <a:endParaRPr lang="en-US" altLang="ja-JP" sz="1800" dirty="0">
                        <a:ea typeface="ＭＳ Ｐゴシック" pitchFamily="-112" charset="-128"/>
                        <a:cs typeface="Arial"/>
                      </a:endParaRPr>
                    </a:p>
                    <a:p>
                      <a:pPr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is-IS" sz="1800" dirty="0">
                          <a:ea typeface="ＭＳ Ｐゴシック" pitchFamily="-112" charset="-128"/>
                          <a:cs typeface="Arial"/>
                        </a:rPr>
                        <a:t> </a:t>
                      </a:r>
                      <a:r>
                        <a:rPr lang="en-US" altLang="is-IS" sz="1800" dirty="0" err="1">
                          <a:ea typeface="ＭＳ Ｐゴシック" pitchFamily="-112" charset="-128"/>
                          <a:cs typeface="Arial"/>
                        </a:rPr>
                        <a:t>Kynningar</a:t>
                      </a:r>
                      <a:r>
                        <a:rPr lang="en-US" altLang="is-IS" sz="1800" dirty="0">
                          <a:ea typeface="ＭＳ Ｐゴシック" pitchFamily="-112" charset="-128"/>
                          <a:cs typeface="Arial"/>
                        </a:rPr>
                        <a:t> á </a:t>
                      </a:r>
                      <a:r>
                        <a:rPr lang="en-US" altLang="is-IS" sz="1800" dirty="0" err="1">
                          <a:ea typeface="ＭＳ Ｐゴシック" pitchFamily="-112" charset="-128"/>
                          <a:cs typeface="Arial"/>
                        </a:rPr>
                        <a:t>faggreinafundum</a:t>
                      </a:r>
                      <a:r>
                        <a:rPr lang="en-US" altLang="is-IS" sz="1800" dirty="0">
                          <a:ea typeface="ＭＳ Ｐゴシック" pitchFamily="-112" charset="-128"/>
                          <a:cs typeface="Arial"/>
                        </a:rPr>
                        <a:t> / </a:t>
                      </a:r>
                      <a:r>
                        <a:rPr lang="en-US" altLang="is-IS" sz="1800" dirty="0" err="1">
                          <a:ea typeface="ＭＳ Ｐゴシック" pitchFamily="-112" charset="-128"/>
                          <a:cs typeface="Arial"/>
                        </a:rPr>
                        <a:t>félögum</a:t>
                      </a:r>
                      <a:endParaRPr lang="is-IS" altLang="is-IS" sz="1800" dirty="0"/>
                    </a:p>
                    <a:p>
                      <a:endParaRPr lang="is-IS" dirty="0"/>
                    </a:p>
                    <a:p>
                      <a:endParaRPr lang="is-I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is-IS" sz="1800" dirty="0">
                          <a:cs typeface="Arial"/>
                        </a:rPr>
                        <a:t>ATH - Landsskrifstofa hefur heimild til að kynna nafn styrkþega, tilgang verkefna og styrkupphæð</a:t>
                      </a:r>
                    </a:p>
                    <a:p>
                      <a:endParaRPr lang="is-I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91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92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>
                <a:solidFill>
                  <a:srgbClr val="E1523D"/>
                </a:solidFill>
              </a:rPr>
              <a:t>Áhrif</a:t>
            </a:r>
            <a:r>
              <a:rPr lang="en-IE" dirty="0">
                <a:solidFill>
                  <a:srgbClr val="E1523D"/>
                </a:solidFill>
              </a:rPr>
              <a:t> </a:t>
            </a:r>
            <a:r>
              <a:rPr lang="en-IE" dirty="0" err="1">
                <a:solidFill>
                  <a:srgbClr val="E1523D"/>
                </a:solidFill>
              </a:rPr>
              <a:t>verkefna</a:t>
            </a:r>
            <a:r>
              <a:rPr lang="en-IE" dirty="0">
                <a:solidFill>
                  <a:srgbClr val="E1523D"/>
                </a:solidFill>
              </a:rPr>
              <a:t>: Impact Chain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7544" y="1417639"/>
          <a:ext cx="8219256" cy="445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2564904"/>
            <a:ext cx="129614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bg2"/>
                </a:solidFill>
              </a:rPr>
              <a:t>INPUT</a:t>
            </a:r>
            <a:endParaRPr lang="en-I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2564904"/>
            <a:ext cx="1656184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500" b="1" dirty="0">
                <a:solidFill>
                  <a:schemeClr val="bg2"/>
                </a:solidFill>
              </a:rPr>
              <a:t>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2564904"/>
            <a:ext cx="1512168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500" b="1" dirty="0">
                <a:solidFill>
                  <a:schemeClr val="bg2"/>
                </a:solidFill>
              </a:rPr>
              <a:t>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2564904"/>
            <a:ext cx="165618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bg2"/>
                </a:solidFill>
              </a:rPr>
              <a:t>OUTCOMES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288" y="2564904"/>
            <a:ext cx="158417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chemeClr val="bg2"/>
                </a:solidFill>
              </a:rPr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260630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604-2ECC-474D-B68A-5B5B4B28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5ACD53-8828-4E89-AE83-B2392D4A0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5" y="68545"/>
            <a:ext cx="8509875" cy="5950586"/>
          </a:xfrm>
        </p:spPr>
      </p:pic>
    </p:spTree>
    <p:extLst>
      <p:ext uri="{BB962C8B-B14F-4D97-AF65-F5344CB8AC3E}">
        <p14:creationId xmlns:p14="http://schemas.microsoft.com/office/powerpoint/2010/main" val="37016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Verkefnisstjórar Landskrifstofu</a:t>
            </a:r>
            <a:endParaRPr lang="is-I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24" y="971600"/>
            <a:ext cx="8640960" cy="5077196"/>
          </a:xfrm>
        </p:spPr>
        <p:txBody>
          <a:bodyPr>
            <a:normAutofit fontScale="40000" lnSpcReduction="20000"/>
          </a:bodyPr>
          <a:lstStyle/>
          <a:p>
            <a:pPr marL="914400" lvl="2" indent="0">
              <a:buClr>
                <a:schemeClr val="tx2"/>
              </a:buClr>
              <a:buNone/>
            </a:pPr>
            <a:endParaRPr lang="is-IS" altLang="is-IS" sz="1600" dirty="0">
              <a:cs typeface="Arial" panose="020B0604020202020204" pitchFamily="34" charset="0"/>
            </a:endParaRPr>
          </a:p>
          <a:p>
            <a:pPr marL="914400" lvl="2" indent="0">
              <a:buClr>
                <a:schemeClr val="tx2"/>
              </a:buClr>
              <a:buNone/>
            </a:pPr>
            <a:endParaRPr lang="is-IS" altLang="is-IS" sz="2500" b="1" dirty="0">
              <a:cs typeface="Arial" panose="020B0604020202020204" pitchFamily="34" charset="0"/>
            </a:endParaRPr>
          </a:p>
          <a:p>
            <a:pPr marL="914400" lvl="2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Jón Svanur Jónsson</a:t>
            </a:r>
          </a:p>
          <a:p>
            <a:pPr marL="914400" lvl="2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Leik-, grunn- og framhaldsskólastig</a:t>
            </a:r>
            <a:endParaRPr lang="is-IS" altLang="is-IS" sz="2400" b="1" dirty="0"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400" b="1" dirty="0"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400" b="1" dirty="0"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2400" b="1" dirty="0">
                <a:cs typeface="Arial" panose="020B0604020202020204" pitchFamily="34" charset="0"/>
              </a:rPr>
              <a:t>				</a:t>
            </a:r>
          </a:p>
          <a:p>
            <a:pPr marL="0" indent="0">
              <a:buClr>
                <a:schemeClr val="tx2"/>
              </a:buClr>
              <a:buNone/>
            </a:pPr>
            <a:endParaRPr lang="is-IS" altLang="is-IS" sz="2400" b="1" dirty="0"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2400" b="1" dirty="0">
                <a:cs typeface="Arial" panose="020B0604020202020204" pitchFamily="34" charset="0"/>
              </a:rPr>
              <a:t>					</a:t>
            </a:r>
            <a:r>
              <a:rPr lang="is-IS" altLang="is-IS" sz="4200" b="1" dirty="0">
                <a:cs typeface="Arial" panose="020B0604020202020204" pitchFamily="34" charset="0"/>
              </a:rPr>
              <a:t>Margrét Sverrisdóttir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					Fullorðinsfræðsla</a:t>
            </a:r>
            <a:r>
              <a:rPr lang="is-IS" altLang="is-IS" sz="2400" b="1" dirty="0"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400" b="1" dirty="0"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2400" b="1" dirty="0">
                <a:cs typeface="Arial" panose="020B0604020202020204" pitchFamily="34" charset="0"/>
              </a:rPr>
              <a:t>	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2400" b="1" dirty="0">
                <a:cs typeface="Arial" panose="020B0604020202020204" pitchFamily="34" charset="0"/>
              </a:rPr>
              <a:t>	</a:t>
            </a:r>
            <a:r>
              <a:rPr lang="is-IS" altLang="is-IS" sz="4200" b="1" dirty="0">
                <a:cs typeface="Arial" panose="020B0604020202020204" pitchFamily="34" charset="0"/>
              </a:rPr>
              <a:t>Margrét Jóhannsdóttir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	Starfsmenntun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400" dirty="0"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is-IS" altLang="is-IS" sz="2400" dirty="0"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2400" dirty="0">
                <a:cs typeface="Arial" panose="020B0604020202020204" pitchFamily="34" charset="0"/>
              </a:rPr>
              <a:t>					</a:t>
            </a:r>
            <a:r>
              <a:rPr lang="is-IS" altLang="is-IS" sz="4200" b="1" dirty="0" err="1">
                <a:cs typeface="Arial" panose="020B0604020202020204" pitchFamily="34" charset="0"/>
              </a:rPr>
              <a:t>Júliana</a:t>
            </a:r>
            <a:r>
              <a:rPr lang="is-IS" altLang="is-IS" sz="4200" b="1" dirty="0">
                <a:cs typeface="Arial" panose="020B0604020202020204" pitchFamily="34" charset="0"/>
              </a:rPr>
              <a:t> Grigorova Tzankova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					Samningar og greiðslur</a:t>
            </a:r>
            <a:r>
              <a:rPr lang="is-IS" altLang="is-IS" sz="2400" dirty="0"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400" dirty="0"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400" dirty="0">
              <a:cs typeface="Arial" panose="020B0604020202020204" pitchFamily="34" charset="0"/>
            </a:endParaRPr>
          </a:p>
          <a:p>
            <a:pPr marL="914400" lvl="2" indent="0">
              <a:buClr>
                <a:schemeClr val="tx2"/>
              </a:buClr>
              <a:buNone/>
            </a:pPr>
            <a:endParaRPr lang="is-IS" altLang="is-IS" dirty="0">
              <a:cs typeface="Arial" panose="020B0604020202020204" pitchFamily="34" charset="0"/>
            </a:endParaRPr>
          </a:p>
          <a:p>
            <a:pPr marL="914400" lvl="2" indent="0">
              <a:buClr>
                <a:schemeClr val="tx2"/>
              </a:buClr>
              <a:buNone/>
            </a:pPr>
            <a:endParaRPr lang="is-IS" altLang="is-IS" dirty="0">
              <a:cs typeface="Arial" panose="020B0604020202020204" pitchFamily="34" charset="0"/>
            </a:endParaRPr>
          </a:p>
          <a:p>
            <a:pPr marL="914400" lvl="2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Eyrún Sigurðardóttir</a:t>
            </a:r>
          </a:p>
          <a:p>
            <a:pPr marL="914400" lvl="2" indent="0">
              <a:buClr>
                <a:schemeClr val="tx2"/>
              </a:buClr>
              <a:buNone/>
            </a:pPr>
            <a:r>
              <a:rPr lang="is-IS" altLang="is-IS" sz="4200" b="1" dirty="0">
                <a:cs typeface="Arial" panose="020B0604020202020204" pitchFamily="34" charset="0"/>
              </a:rPr>
              <a:t>Tæknimál</a:t>
            </a:r>
          </a:p>
          <a:p>
            <a:pPr marL="0" indent="0">
              <a:buNone/>
            </a:pPr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JÃºliana Grigorova Tzankova">
            <a:extLst>
              <a:ext uri="{FF2B5EF4-FFF2-40B4-BE49-F238E27FC236}">
                <a16:creationId xmlns:a16="http://schemas.microsoft.com/office/drawing/2014/main" id="{613C0B06-628F-4B34-83B8-3058E54A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896" y="3998892"/>
            <a:ext cx="772200" cy="11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25228-3A13-45BA-8E12-6793B795E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95" y="1178518"/>
            <a:ext cx="692508" cy="92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86E4A-DFC5-444B-BEA4-D7818A741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71" y="3101304"/>
            <a:ext cx="613537" cy="920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88194-205D-4DA7-97C8-4100C9D23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544" y="2128390"/>
            <a:ext cx="853880" cy="1280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5CA4CF-64B6-4A07-B339-5D322B1FD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91" y="5012056"/>
            <a:ext cx="692508" cy="8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3775" y="-1011090"/>
            <a:ext cx="17065896" cy="1178937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187624" y="908720"/>
            <a:ext cx="5760640" cy="4719560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310640">
                <a:moveTo>
                  <a:pt x="2590800" y="1310640"/>
                </a:moveTo>
                <a:lnTo>
                  <a:pt x="2590800" y="1310640"/>
                </a:lnTo>
                <a:lnTo>
                  <a:pt x="2590800" y="1066800"/>
                </a:lnTo>
                <a:lnTo>
                  <a:pt x="2575560" y="0"/>
                </a:lnTo>
                <a:lnTo>
                  <a:pt x="198120" y="30480"/>
                </a:lnTo>
                <a:lnTo>
                  <a:pt x="0" y="1310640"/>
                </a:lnTo>
                <a:lnTo>
                  <a:pt x="2590800" y="131064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s" sz="3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330310"/>
            <a:ext cx="47525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" sz="20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RANNÍS</a:t>
            </a:r>
            <a:r>
              <a:rPr lang="is-I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er landskrifstofa </a:t>
            </a:r>
          </a:p>
          <a:p>
            <a:r>
              <a:rPr lang="is-I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menntahluta </a:t>
            </a:r>
            <a:r>
              <a:rPr lang="is" sz="20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ERASMUS+</a:t>
            </a:r>
            <a:r>
              <a:rPr lang="is-I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s-I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 Íslandi</a:t>
            </a:r>
          </a:p>
          <a:p>
            <a:endParaRPr lang="is" sz="20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4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NÁNARI UPPLÝSINGAR</a:t>
            </a:r>
            <a:endParaRPr lang="is" sz="2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www.erasmusplus.is</a:t>
            </a:r>
            <a:b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www.</a:t>
            </a:r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ec.europa.eu/erasmus-plus</a:t>
            </a:r>
            <a:endParaRPr lang="i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s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4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SAMFÉLAGSMIÐLAR</a:t>
            </a:r>
            <a:endParaRPr lang="is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#ErasmusPlus</a:t>
            </a: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Facebook: Erasmus+ og</a:t>
            </a: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MenntESB</a:t>
            </a:r>
          </a:p>
          <a:p>
            <a:endParaRPr lang="is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s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65160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" b="1" i="1" dirty="0">
                <a:solidFill>
                  <a:prstClr val="white"/>
                </a:solidFill>
              </a:rPr>
              <a:t>Ljósmyndir: @SHUTTERSTOCK</a:t>
            </a:r>
            <a:r>
              <a:rPr lang="i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3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Úthlutunarferlið</a:t>
            </a:r>
            <a:endParaRPr lang="is-I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7525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 panose="020B0604020202020204" pitchFamily="34" charset="0"/>
              </a:rPr>
              <a:t>Samræmd aðferðafræði með þjálfun matsmanna (norrænt og evrópskt samstarf) allar umsóknir eru metnar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 panose="020B0604020202020204" pitchFamily="34" charset="0"/>
              </a:rPr>
              <a:t>Úthlutunarlisti raðast upp miðað við einkunnir verkefnis og þess fjármagns sem er til ráðstöfunar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 panose="020B0604020202020204" pitchFamily="34" charset="0"/>
              </a:rPr>
              <a:t>Í mörgum verkefnum var einhver niðurskurður – sérstaklega mikilvægt að skoða verkáætlanir (fjárhagshlutann í samningnum)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 panose="020B0604020202020204" pitchFamily="34" charset="0"/>
              </a:rPr>
              <a:t>Valnefnd gerir tillögu að úthlutun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 panose="020B0604020202020204" pitchFamily="34" charset="0"/>
              </a:rPr>
              <a:t>Forstöðumaður Landskrifstofu tekur endanlega ákvörðun um úthlutun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 panose="020B0604020202020204" pitchFamily="34" charset="0"/>
              </a:rPr>
              <a:t>Biðlisti</a:t>
            </a:r>
          </a:p>
          <a:p>
            <a:pPr marL="0" indent="0">
              <a:buNone/>
            </a:pPr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is-IS" altLang="is-IS" sz="3200" dirty="0"/>
              <a:t> </a:t>
            </a: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Verkefnastjóri / sendistofnun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16016"/>
          </a:xfrm>
        </p:spPr>
        <p:txBody>
          <a:bodyPr>
            <a:normAutofit fontScale="92500"/>
          </a:bodyPr>
          <a:lstStyle/>
          <a:p>
            <a:pPr marL="39688" indent="0">
              <a:lnSpc>
                <a:spcPct val="80000"/>
              </a:lnSpc>
              <a:buNone/>
            </a:pPr>
            <a:r>
              <a:rPr lang="en-GB" altLang="is-IS" sz="2800" b="1" dirty="0">
                <a:cs typeface="Arial"/>
              </a:rPr>
              <a:t>..</a:t>
            </a:r>
            <a:r>
              <a:rPr lang="en-GB" altLang="is-IS" sz="2800" b="1" dirty="0" err="1">
                <a:cs typeface="Arial"/>
              </a:rPr>
              <a:t>ber</a:t>
            </a:r>
            <a:r>
              <a:rPr lang="en-GB" altLang="is-IS" sz="2800" b="1" dirty="0">
                <a:cs typeface="Arial"/>
              </a:rPr>
              <a:t> </a:t>
            </a:r>
            <a:r>
              <a:rPr lang="en-GB" altLang="is-IS" sz="2800" b="1" dirty="0" err="1">
                <a:cs typeface="Arial"/>
              </a:rPr>
              <a:t>ábyrgð</a:t>
            </a:r>
            <a:r>
              <a:rPr lang="en-GB" altLang="is-IS" sz="2800" b="1" dirty="0">
                <a:cs typeface="Arial"/>
              </a:rPr>
              <a:t> á</a:t>
            </a:r>
          </a:p>
          <a:p>
            <a:pPr marL="39688" indent="0" algn="ctr">
              <a:lnSpc>
                <a:spcPct val="80000"/>
              </a:lnSpc>
              <a:buNone/>
            </a:pPr>
            <a:endParaRPr lang="en-GB" altLang="is-IS" sz="2800" dirty="0">
              <a:cs typeface="Arial"/>
            </a:endParaRP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/>
              </a:rPr>
              <a:t>Góðri framkvæmd verkefnis, undirbúningi og eftirfylgni</a:t>
            </a: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/>
              </a:rPr>
              <a:t>Dreifingu / kynningu niðurstaðna</a:t>
            </a:r>
            <a:endParaRPr lang="en-GB" altLang="is-IS" sz="2800" dirty="0">
              <a:cs typeface="Arial"/>
            </a:endParaRP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is-IS" sz="2800" dirty="0" err="1">
                <a:cs typeface="Arial"/>
              </a:rPr>
              <a:t>Góðri</a:t>
            </a:r>
            <a:r>
              <a:rPr lang="en-GB" altLang="is-IS" sz="2800" dirty="0">
                <a:cs typeface="Arial"/>
              </a:rPr>
              <a:t> </a:t>
            </a:r>
            <a:r>
              <a:rPr lang="en-GB" altLang="is-IS" sz="2800" dirty="0" err="1">
                <a:cs typeface="Arial"/>
              </a:rPr>
              <a:t>fjármálastjórnun</a:t>
            </a:r>
            <a:r>
              <a:rPr lang="en-GB" altLang="is-IS" sz="2800" dirty="0">
                <a:cs typeface="Arial"/>
              </a:rPr>
              <a:t> </a:t>
            </a:r>
            <a:r>
              <a:rPr lang="en-GB" altLang="is-IS" sz="2800" dirty="0" err="1">
                <a:cs typeface="Arial"/>
              </a:rPr>
              <a:t>verkefnis</a:t>
            </a:r>
            <a:endParaRPr lang="en-GB" altLang="is-IS" sz="2800" dirty="0">
              <a:cs typeface="Arial"/>
            </a:endParaRP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altLang="is-IS" sz="2800" dirty="0">
                <a:cs typeface="Arial"/>
              </a:rPr>
              <a:t>(</a:t>
            </a:r>
            <a:r>
              <a:rPr lang="en-GB" altLang="is-IS" sz="2800" dirty="0" err="1">
                <a:cs typeface="Arial"/>
              </a:rPr>
              <a:t>Milliskýrslum</a:t>
            </a:r>
            <a:r>
              <a:rPr lang="en-GB" altLang="is-IS" sz="2800" dirty="0">
                <a:cs typeface="Arial"/>
              </a:rPr>
              <a:t>) og </a:t>
            </a:r>
            <a:r>
              <a:rPr lang="en-GB" altLang="is-IS" sz="2800" dirty="0" err="1">
                <a:cs typeface="Arial"/>
              </a:rPr>
              <a:t>lokaskýrslum</a:t>
            </a:r>
            <a:endParaRPr lang="en-GB" altLang="is-IS" sz="2800" dirty="0">
              <a:cs typeface="Arial"/>
            </a:endParaRP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/>
              </a:rPr>
              <a:t>Samskiptum við Landskrifstofu og þátttakendur</a:t>
            </a: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800" dirty="0">
              <a:cs typeface="Arial"/>
            </a:endParaRP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altLang="is-IS" sz="2800" dirty="0">
              <a:cs typeface="Arial"/>
            </a:endParaRPr>
          </a:p>
          <a:p>
            <a:pPr marL="382588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altLang="is-IS" sz="2800" dirty="0">
                <a:cs typeface="Arial"/>
              </a:rPr>
              <a:t>Stefna um alþjóðasamstarf í skólum </a:t>
            </a:r>
            <a:r>
              <a:rPr lang="is-IS" altLang="is-IS" sz="2800" dirty="0">
                <a:cs typeface="Arial"/>
                <a:sym typeface="Wingdings" panose="05000000000000000000" pitchFamily="2" charset="2"/>
              </a:rPr>
              <a:t></a:t>
            </a:r>
            <a:endParaRPr lang="en-GB" altLang="is-IS" sz="2800" dirty="0"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is-IS" altLang="is-IS" sz="2800" dirty="0"/>
          </a:p>
          <a:p>
            <a:pPr marL="0" indent="0">
              <a:buNone/>
            </a:pPr>
            <a:r>
              <a:rPr lang="is-I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765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4122"/>
          </a:xfrm>
        </p:spPr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Nám og þjálfun </a:t>
            </a:r>
            <a:b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Lágmarksdvöl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rmAutofit/>
          </a:bodyPr>
          <a:lstStyle/>
          <a:p>
            <a:pPr marL="0" lvl="0" indent="0">
              <a:buClr>
                <a:schemeClr val="tx2"/>
              </a:buClr>
              <a:buNone/>
            </a:pP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en-US" sz="2400" b="1" dirty="0" err="1">
                <a:solidFill>
                  <a:srgbClr val="000000"/>
                </a:solidFill>
                <a:latin typeface="Arial"/>
                <a:cs typeface="Arial"/>
              </a:rPr>
              <a:t>Starfsfólk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rgbClr val="000000"/>
                </a:solidFill>
                <a:latin typeface="Arial"/>
                <a:cs typeface="Arial"/>
              </a:rPr>
              <a:t>Gestakennsla og starfsþjálfun í skólum, stofnunum og fyrirtækjum 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rgbClr val="000000"/>
                </a:solidFill>
                <a:latin typeface="Arial"/>
                <a:cs typeface="Arial"/>
              </a:rPr>
              <a:t>2 dagar – 2 mánuðir</a:t>
            </a:r>
            <a:br>
              <a:rPr lang="is-IS" sz="2400" dirty="0">
                <a:solidFill>
                  <a:srgbClr val="000000"/>
                </a:solidFill>
                <a:latin typeface="Arial"/>
                <a:cs typeface="Arial"/>
              </a:rPr>
            </a:br>
            <a:endParaRPr lang="is-I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is-IS" sz="2400" b="1" dirty="0">
                <a:solidFill>
                  <a:srgbClr val="000000"/>
                </a:solidFill>
                <a:latin typeface="Arial"/>
                <a:cs typeface="Arial"/>
              </a:rPr>
              <a:t>Nemendur / nemar á samningi </a:t>
            </a:r>
            <a:r>
              <a:rPr lang="is-IS" sz="2400" b="1" u="sng" dirty="0">
                <a:solidFill>
                  <a:srgbClr val="000000"/>
                </a:solidFill>
                <a:latin typeface="Arial"/>
                <a:cs typeface="Arial"/>
              </a:rPr>
              <a:t>í starfsmenntun</a:t>
            </a:r>
            <a:br>
              <a:rPr lang="is-IS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is-IS" sz="2400" dirty="0">
                <a:solidFill>
                  <a:srgbClr val="000000"/>
                </a:solidFill>
                <a:latin typeface="Arial"/>
                <a:cs typeface="Arial"/>
              </a:rPr>
              <a:t>Skipti- eða starfsnám fyrir nemendur í starfsmenntun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rgbClr val="000000"/>
                </a:solidFill>
                <a:latin typeface="Arial"/>
                <a:cs typeface="Arial"/>
              </a:rPr>
              <a:t>2 vikur – 12 mánuðir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dirty="0">
                <a:solidFill>
                  <a:srgbClr val="000000"/>
                </a:solidFill>
                <a:latin typeface="Arial"/>
                <a:cs typeface="Arial"/>
              </a:rPr>
              <a:t>Starfsnám er ýmist við skóla eða í fyrirtæki </a:t>
            </a:r>
          </a:p>
          <a:p>
            <a:pPr indent="0">
              <a:lnSpc>
                <a:spcPct val="90000"/>
              </a:lnSpc>
              <a:buNone/>
            </a:pPr>
            <a:endParaRPr lang="en-GB" altLang="is-IS" sz="3429" dirty="0">
              <a:solidFill>
                <a:srgbClr val="000000"/>
              </a:solidFill>
              <a:latin typeface="Arial"/>
              <a:cs typeface="Arial"/>
            </a:endParaRPr>
          </a:p>
          <a:p>
            <a:pPr indent="0">
              <a:lnSpc>
                <a:spcPct val="90000"/>
              </a:lnSpc>
              <a:buNone/>
            </a:pPr>
            <a:endParaRPr lang="en-GB" altLang="is-IS" sz="2800" dirty="0"/>
          </a:p>
          <a:p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is-I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br>
              <a:rPr lang="is-I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Samningur og viðaukar</a:t>
            </a:r>
            <a:br>
              <a:rPr lang="is-IS" altLang="is-IS" sz="3200" b="1" dirty="0"/>
            </a:br>
            <a:br>
              <a:rPr lang="is-IS" altLang="is-IS" sz="3200" b="1" dirty="0"/>
            </a:br>
            <a:endParaRPr lang="is-I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s-I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	</a:t>
            </a:r>
            <a: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SAMNINGUR milli sendistofnunar  og Landskrifstofu, </a:t>
            </a:r>
            <a:b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RAMMI </a:t>
            </a:r>
            <a:r>
              <a:rPr lang="is-IS" sz="2400" b="1" dirty="0">
                <a:cs typeface="Arial" panose="020B0604020202020204" pitchFamily="34" charset="0"/>
              </a:rPr>
              <a:t>verkefnisins</a:t>
            </a:r>
            <a:r>
              <a:rPr lang="is-I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is-IS" sz="24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b="1" dirty="0">
                <a:cs typeface="Arial" panose="020B0604020202020204" pitchFamily="34" charset="0"/>
              </a:rPr>
              <a:t>Hluti I 	</a:t>
            </a:r>
            <a:r>
              <a:rPr lang="is-IS" sz="2400" b="1" dirty="0" err="1">
                <a:cs typeface="Arial" panose="020B0604020202020204" pitchFamily="34" charset="0"/>
              </a:rPr>
              <a:t>Special</a:t>
            </a:r>
            <a:r>
              <a:rPr lang="is-IS" sz="2400" b="1" dirty="0">
                <a:cs typeface="Arial" panose="020B0604020202020204" pitchFamily="34" charset="0"/>
              </a:rPr>
              <a:t> </a:t>
            </a:r>
            <a:r>
              <a:rPr lang="is-IS" sz="2400" b="1" dirty="0" err="1">
                <a:cs typeface="Arial" panose="020B0604020202020204" pitchFamily="34" charset="0"/>
              </a:rPr>
              <a:t>conditions</a:t>
            </a:r>
            <a:r>
              <a:rPr lang="is-IS" sz="2400" b="1" dirty="0">
                <a:cs typeface="Arial" panose="020B0604020202020204" pitchFamily="34" charset="0"/>
              </a:rPr>
              <a:t> </a:t>
            </a:r>
            <a:r>
              <a:rPr lang="is-IS" sz="2400" dirty="0">
                <a:cs typeface="Arial" panose="020B0604020202020204" pitchFamily="34" charset="0"/>
              </a:rPr>
              <a:t>- sértækar upplýsingar hvers 		verkefnis,  staðfestar með undirritun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cs typeface="Arial" panose="020B0604020202020204" pitchFamily="34" charset="0"/>
              </a:rPr>
              <a:t>Viðauki I</a:t>
            </a:r>
            <a:r>
              <a:rPr lang="is-IS" sz="2200" b="1" dirty="0">
                <a:cs typeface="Arial" panose="020B0604020202020204" pitchFamily="34" charset="0"/>
              </a:rPr>
              <a:t> -	</a:t>
            </a:r>
            <a:r>
              <a:rPr lang="is-IS" sz="2400" b="1" dirty="0" err="1">
                <a:cs typeface="Arial" panose="020B0604020202020204" pitchFamily="34" charset="0"/>
              </a:rPr>
              <a:t>General</a:t>
            </a:r>
            <a:r>
              <a:rPr lang="is-IS" sz="2400" b="1" dirty="0">
                <a:cs typeface="Arial" panose="020B0604020202020204" pitchFamily="34" charset="0"/>
              </a:rPr>
              <a:t> </a:t>
            </a:r>
            <a:r>
              <a:rPr lang="is-IS" sz="2400" b="1" dirty="0" err="1">
                <a:cs typeface="Arial" panose="020B0604020202020204" pitchFamily="34" charset="0"/>
              </a:rPr>
              <a:t>conditions</a:t>
            </a:r>
            <a:r>
              <a:rPr lang="is-IS" sz="2400" b="1" dirty="0">
                <a:cs typeface="Arial" panose="020B0604020202020204" pitchFamily="34" charset="0"/>
              </a:rPr>
              <a:t> </a:t>
            </a:r>
            <a:r>
              <a:rPr lang="is-IS" sz="2200" dirty="0">
                <a:cs typeface="Arial" panose="020B0604020202020204" pitchFamily="34" charset="0"/>
              </a:rPr>
              <a:t>– er á heimasíðu Erasmus+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Viðauki II - 	Lýsing verkefnisins (umsókn), fjárhagsyfirlit og listi 		samstarfsaðila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Viðauki III - 	</a:t>
            </a:r>
            <a:r>
              <a:rPr lang="is-IS" sz="2200" b="1" dirty="0">
                <a:solidFill>
                  <a:srgbClr val="C00000"/>
                </a:solidFill>
                <a:cs typeface="Arial" panose="020B0604020202020204" pitchFamily="34" charset="0"/>
              </a:rPr>
              <a:t>Fjárhagsreglur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Viðauki IV -	Styrkupphæðir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Viðauki V - 	</a:t>
            </a:r>
            <a:r>
              <a:rPr lang="is-IS" sz="2200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Mandates</a:t>
            </a: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(aðeins samstarfsnet)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Viðauki VI - 	Form fyrir samninga milli sendistofnunar og</a:t>
            </a:r>
            <a:b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</a:br>
            <a:r>
              <a:rPr lang="is-I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		þátttakenda</a:t>
            </a:r>
          </a:p>
          <a:p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s-I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Fjárhagsliðir og reglur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785395"/>
          </a:xfrm>
        </p:spPr>
        <p:txBody>
          <a:bodyPr>
            <a:norm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is-IS" sz="2600" dirty="0">
                <a:solidFill>
                  <a:srgbClr val="000000"/>
                </a:solidFill>
                <a:cs typeface="Arial"/>
              </a:rPr>
              <a:t>Mjög vel útskýrt og sundurliðað í samningnum 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rgbClr val="000000"/>
                </a:solidFill>
                <a:cs typeface="Arial"/>
              </a:rPr>
              <a:t>skilyrði, útreikningur og fylgigögn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200" dirty="0">
                <a:solidFill>
                  <a:srgbClr val="000000"/>
                </a:solidFill>
                <a:cs typeface="Arial"/>
              </a:rPr>
              <a:t>möguleikar tilfærslna útskýrðir í samningi </a:t>
            </a:r>
            <a:br>
              <a:rPr lang="is-IS" sz="2200" dirty="0">
                <a:solidFill>
                  <a:srgbClr val="000000"/>
                </a:solidFill>
                <a:cs typeface="Arial"/>
              </a:rPr>
            </a:br>
            <a:endParaRPr lang="is-IS" sz="2200" dirty="0">
              <a:solidFill>
                <a:srgbClr val="000000"/>
              </a:solidFill>
              <a:cs typeface="Arial"/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b="1" dirty="0">
                <a:solidFill>
                  <a:srgbClr val="000000"/>
                </a:solidFill>
                <a:cs typeface="Arial"/>
              </a:rPr>
              <a:t>Umsýslustyrkur 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(</a:t>
            </a:r>
            <a:r>
              <a:rPr lang="is-IS" sz="2400" dirty="0" err="1">
                <a:solidFill>
                  <a:srgbClr val="000000"/>
                </a:solidFill>
                <a:cs typeface="Arial"/>
              </a:rPr>
              <a:t>organisational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is-IS" sz="2400" dirty="0" err="1">
                <a:solidFill>
                  <a:srgbClr val="000000"/>
                </a:solidFill>
                <a:cs typeface="Arial"/>
              </a:rPr>
              <a:t>support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): 350 evrur á þátttakanda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b="1" dirty="0">
                <a:solidFill>
                  <a:srgbClr val="000000"/>
                </a:solidFill>
                <a:cs typeface="Arial"/>
              </a:rPr>
              <a:t>Ferðastyrkur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 (</a:t>
            </a:r>
            <a:r>
              <a:rPr lang="is-IS" sz="2400" dirty="0" err="1">
                <a:solidFill>
                  <a:srgbClr val="000000"/>
                </a:solidFill>
                <a:cs typeface="Arial"/>
              </a:rPr>
              <a:t>travel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):  styrkupphæðin byggist á fjarlægð milli landa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000" dirty="0">
                <a:solidFill>
                  <a:srgbClr val="000000"/>
                </a:solidFill>
                <a:cs typeface="Arial"/>
              </a:rPr>
              <a:t>Mögulega „</a:t>
            </a:r>
            <a:r>
              <a:rPr lang="is-IS" sz="2000" dirty="0" err="1">
                <a:solidFill>
                  <a:srgbClr val="000000"/>
                </a:solidFill>
                <a:cs typeface="Arial"/>
              </a:rPr>
              <a:t>exceptional</a:t>
            </a:r>
            <a:r>
              <a:rPr lang="is-I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is-IS" sz="2000" dirty="0" err="1">
                <a:solidFill>
                  <a:srgbClr val="000000"/>
                </a:solidFill>
                <a:cs typeface="Arial"/>
              </a:rPr>
              <a:t>cost</a:t>
            </a:r>
            <a:r>
              <a:rPr lang="is-IS" sz="2000" dirty="0">
                <a:solidFill>
                  <a:srgbClr val="000000"/>
                </a:solidFill>
                <a:cs typeface="Arial"/>
              </a:rPr>
              <a:t>“ 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b="1" dirty="0">
                <a:solidFill>
                  <a:srgbClr val="000000"/>
                </a:solidFill>
                <a:cs typeface="Arial"/>
              </a:rPr>
              <a:t>Einstaklingsstyrkur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 (</a:t>
            </a:r>
            <a:r>
              <a:rPr lang="is-IS" sz="2400" dirty="0" err="1">
                <a:solidFill>
                  <a:srgbClr val="000000"/>
                </a:solidFill>
                <a:cs typeface="Arial"/>
              </a:rPr>
              <a:t>individual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 </a:t>
            </a:r>
            <a:r>
              <a:rPr lang="is-IS" sz="2400" dirty="0" err="1">
                <a:solidFill>
                  <a:srgbClr val="000000"/>
                </a:solidFill>
                <a:cs typeface="Arial"/>
              </a:rPr>
              <a:t>support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): mismunandi eftir löndum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b="1" dirty="0">
                <a:solidFill>
                  <a:srgbClr val="000000"/>
                </a:solidFill>
                <a:cs typeface="Arial"/>
              </a:rPr>
              <a:t>Námsskeiðsstyrkur 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(course fee): €70 á dag, hámark 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400" b="1" dirty="0">
                <a:solidFill>
                  <a:srgbClr val="000000"/>
                </a:solidFill>
                <a:cs typeface="Arial"/>
              </a:rPr>
              <a:t>Stuðningur vegna sérþarfa</a:t>
            </a:r>
            <a:r>
              <a:rPr lang="is-IS" sz="2400" dirty="0">
                <a:solidFill>
                  <a:srgbClr val="000000"/>
                </a:solidFill>
                <a:cs typeface="Arial"/>
              </a:rPr>
              <a:t>: einstaklinga með skilgreinda fötlun </a:t>
            </a: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400" dirty="0">
              <a:solidFill>
                <a:srgbClr val="000000"/>
              </a:solidFill>
              <a:cs typeface="Arial"/>
            </a:endParaRPr>
          </a:p>
          <a:p>
            <a:pPr lvl="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400" dirty="0">
              <a:solidFill>
                <a:srgbClr val="000000"/>
              </a:solidFill>
              <a:cs typeface="Arial"/>
            </a:endParaRPr>
          </a:p>
          <a:p>
            <a:pPr>
              <a:buClr>
                <a:schemeClr val="tx1"/>
              </a:buClr>
            </a:pPr>
            <a:endParaRPr lang="is-I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20322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br>
              <a:rPr lang="is-IS" b="1" dirty="0"/>
            </a:br>
            <a:r>
              <a:rPr lang="is-I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Undirbúningur námsferða</a:t>
            </a:r>
            <a:br>
              <a:rPr lang="is-IS" b="1" dirty="0"/>
            </a:b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/>
              <a:t>Áhersla á</a:t>
            </a:r>
            <a:r>
              <a:rPr lang="is-IS" sz="2800" b="1" dirty="0">
                <a:solidFill>
                  <a:srgbClr val="C00000"/>
                </a:solidFill>
              </a:rPr>
              <a:t> </a:t>
            </a:r>
            <a:r>
              <a:rPr lang="is-IS" sz="2800" dirty="0">
                <a:solidFill>
                  <a:srgbClr val="C00000"/>
                </a:solidFill>
              </a:rPr>
              <a:t>gæði og góðan undirbúning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800" dirty="0">
              <a:solidFill>
                <a:srgbClr val="C0000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/>
              <a:t>Samtal og samskipti við </a:t>
            </a:r>
            <a:r>
              <a:rPr lang="is-IS" sz="2800" dirty="0">
                <a:solidFill>
                  <a:srgbClr val="C00000"/>
                </a:solidFill>
              </a:rPr>
              <a:t>móttökuaðila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800" dirty="0">
              <a:solidFill>
                <a:srgbClr val="C0000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>
                <a:solidFill>
                  <a:srgbClr val="C00000"/>
                </a:solidFill>
              </a:rPr>
              <a:t>Samningar</a:t>
            </a:r>
            <a:r>
              <a:rPr lang="is-IS" sz="2800" dirty="0"/>
              <a:t> milli sendistofnunar og þátttakenda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>
                <a:solidFill>
                  <a:srgbClr val="C00000"/>
                </a:solidFill>
              </a:rPr>
              <a:t>Form/skjöl </a:t>
            </a:r>
            <a:r>
              <a:rPr lang="is-IS" sz="2800" dirty="0"/>
              <a:t>fyllt út áður en starfsmenn fara í starfsþjálfun / hluti af undirbúningi náms- og starfsþjálfunar. Eru ítarleg og mikilvægt að nota þau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is-IS" sz="2800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sz="2800" dirty="0">
                <a:solidFill>
                  <a:srgbClr val="C00000"/>
                </a:solidFill>
              </a:rPr>
              <a:t>Skrá ferðir í </a:t>
            </a:r>
            <a:r>
              <a:rPr lang="is-IS" sz="2800" dirty="0" err="1">
                <a:solidFill>
                  <a:srgbClr val="C00000"/>
                </a:solidFill>
              </a:rPr>
              <a:t>Mobility</a:t>
            </a:r>
            <a:r>
              <a:rPr lang="is-IS" sz="2800" dirty="0">
                <a:solidFill>
                  <a:srgbClr val="C00000"/>
                </a:solidFill>
              </a:rPr>
              <a:t> </a:t>
            </a:r>
            <a:r>
              <a:rPr lang="is-IS" sz="2800" dirty="0" err="1">
                <a:solidFill>
                  <a:srgbClr val="C00000"/>
                </a:solidFill>
              </a:rPr>
              <a:t>Tool</a:t>
            </a:r>
            <a:r>
              <a:rPr lang="is-IS" sz="2800" dirty="0">
                <a:solidFill>
                  <a:srgbClr val="C00000"/>
                </a:solidFill>
              </a:rPr>
              <a:t> áður en farið er!</a:t>
            </a:r>
          </a:p>
        </p:txBody>
      </p:sp>
    </p:spTree>
    <p:extLst>
      <p:ext uri="{BB962C8B-B14F-4D97-AF65-F5344CB8AC3E}">
        <p14:creationId xmlns:p14="http://schemas.microsoft.com/office/powerpoint/2010/main" val="267239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Samningur</a:t>
            </a:r>
            <a:b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is-I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milli sendistofnunar og þátttakanda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lnSpcReduction="10000"/>
          </a:bodyPr>
          <a:lstStyle/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dirty="0">
                <a:solidFill>
                  <a:srgbClr val="C00000"/>
                </a:solidFill>
              </a:rPr>
              <a:t>Samkomulag</a:t>
            </a:r>
            <a:r>
              <a:rPr lang="is-IS" dirty="0"/>
              <a:t> beggja aðila um verkefnið</a:t>
            </a:r>
            <a:br>
              <a:rPr lang="is-IS" dirty="0"/>
            </a:br>
            <a:endParaRPr lang="is-IS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dirty="0">
                <a:solidFill>
                  <a:srgbClr val="C00000"/>
                </a:solidFill>
              </a:rPr>
              <a:t>Dvalarlengd, styrkupphæð, greiðslufyrirkomulag</a:t>
            </a:r>
            <a:br>
              <a:rPr lang="is-IS" dirty="0">
                <a:solidFill>
                  <a:srgbClr val="C00000"/>
                </a:solidFill>
              </a:rPr>
            </a:br>
            <a:endParaRPr lang="is-IS" dirty="0">
              <a:solidFill>
                <a:srgbClr val="C00000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dirty="0">
                <a:solidFill>
                  <a:srgbClr val="C00000"/>
                </a:solidFill>
              </a:rPr>
              <a:t>Tryggingar</a:t>
            </a:r>
            <a:r>
              <a:rPr lang="is-IS" dirty="0"/>
              <a:t> - evrópska sjúkraskírteinið</a:t>
            </a:r>
            <a:br>
              <a:rPr lang="is-IS" dirty="0"/>
            </a:br>
            <a:endParaRPr lang="is-IS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dirty="0">
                <a:solidFill>
                  <a:srgbClr val="C00000"/>
                </a:solidFill>
              </a:rPr>
              <a:t>Tungumálaþjálfun</a:t>
            </a:r>
            <a:r>
              <a:rPr lang="is-IS" dirty="0"/>
              <a:t> – ef það á við- </a:t>
            </a:r>
            <a:br>
              <a:rPr lang="is-IS" dirty="0"/>
            </a:br>
            <a:r>
              <a:rPr lang="is-IS" dirty="0"/>
              <a:t>OLS fyrir starfsmenntun</a:t>
            </a:r>
            <a:br>
              <a:rPr lang="is-IS" dirty="0"/>
            </a:br>
            <a:endParaRPr lang="is-IS" dirty="0"/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is-IS" dirty="0">
                <a:solidFill>
                  <a:srgbClr val="C00000"/>
                </a:solidFill>
              </a:rPr>
              <a:t>Einstaklingsskýrslur</a:t>
            </a:r>
            <a:r>
              <a:rPr lang="is-IS" dirty="0"/>
              <a:t> </a:t>
            </a:r>
            <a:r>
              <a:rPr lang="is-IS" dirty="0">
                <a:solidFill>
                  <a:srgbClr val="C00000"/>
                </a:solidFill>
              </a:rPr>
              <a:t>þátttakenda</a:t>
            </a:r>
            <a:r>
              <a:rPr lang="is-IS" dirty="0"/>
              <a:t> – rafrænar (EU </a:t>
            </a:r>
            <a:r>
              <a:rPr lang="is-IS" dirty="0" err="1"/>
              <a:t>survey</a:t>
            </a:r>
            <a:r>
              <a:rPr lang="is-I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138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849</Words>
  <Application>Microsoft Office PowerPoint</Application>
  <PresentationFormat>On-screen Show (4:3)</PresentationFormat>
  <Paragraphs>258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Verdana</vt:lpstr>
      <vt:lpstr>Wingdings</vt:lpstr>
      <vt:lpstr>Office Theme</vt:lpstr>
      <vt:lpstr>PowerPoint Presentation</vt:lpstr>
      <vt:lpstr>Verkefnisstjórar Landskrifstofu</vt:lpstr>
      <vt:lpstr>Úthlutunarferlið</vt:lpstr>
      <vt:lpstr> Verkefnastjóri / sendistofnun</vt:lpstr>
      <vt:lpstr>Nám og þjálfun  Lágmarksdvöl</vt:lpstr>
      <vt:lpstr>  Samningur og viðaukar  </vt:lpstr>
      <vt:lpstr>Fjárhagsliðir og reglur</vt:lpstr>
      <vt:lpstr> Undirbúningur námsferða </vt:lpstr>
      <vt:lpstr>Samningur milli sendistofnunar og þátttakanda</vt:lpstr>
      <vt:lpstr>Dagskrá og gæðaviðmið</vt:lpstr>
      <vt:lpstr>Europass starfsmenntavegabréf  - skjal til að staðfesta dvöl / hæfni</vt:lpstr>
      <vt:lpstr> www.europass.is </vt:lpstr>
      <vt:lpstr>Staðfesting á dvöl  dæmi</vt:lpstr>
      <vt:lpstr>Greiðslur til sendistofnana</vt:lpstr>
      <vt:lpstr> Skýrslur gerðar í Mobility tool! </vt:lpstr>
      <vt:lpstr>Eftirfylgni - mat</vt:lpstr>
      <vt:lpstr>Kynning á verkefni</vt:lpstr>
      <vt:lpstr>Áhrif verkefna: Impact Chain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Margrét Jóhannsdóttir</dc:creator>
  <cp:lastModifiedBy>Margrét Sverrisdóttir</cp:lastModifiedBy>
  <cp:revision>30</cp:revision>
  <cp:lastPrinted>2019-05-22T16:05:22Z</cp:lastPrinted>
  <dcterms:created xsi:type="dcterms:W3CDTF">2019-05-21T12:18:23Z</dcterms:created>
  <dcterms:modified xsi:type="dcterms:W3CDTF">2019-05-24T08:47:14Z</dcterms:modified>
</cp:coreProperties>
</file>